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83" r:id="rId2"/>
    <p:sldId id="284" r:id="rId3"/>
    <p:sldId id="302" r:id="rId4"/>
    <p:sldId id="311" r:id="rId5"/>
    <p:sldId id="312" r:id="rId6"/>
    <p:sldId id="313" r:id="rId7"/>
    <p:sldId id="310" r:id="rId8"/>
    <p:sldId id="295" r:id="rId9"/>
    <p:sldId id="299" r:id="rId10"/>
    <p:sldId id="300" r:id="rId11"/>
    <p:sldId id="301" r:id="rId12"/>
    <p:sldId id="294" r:id="rId13"/>
    <p:sldId id="286" r:id="rId14"/>
    <p:sldId id="289" r:id="rId15"/>
    <p:sldId id="287" r:id="rId16"/>
    <p:sldId id="288" r:id="rId17"/>
    <p:sldId id="303" r:id="rId18"/>
    <p:sldId id="304" r:id="rId19"/>
    <p:sldId id="306" r:id="rId20"/>
    <p:sldId id="307" r:id="rId21"/>
    <p:sldId id="309" r:id="rId22"/>
    <p:sldId id="30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15"/>
    <p:restoredTop sz="97020"/>
  </p:normalViewPr>
  <p:slideViewPr>
    <p:cSldViewPr snapToGrid="0">
      <p:cViewPr varScale="1">
        <p:scale>
          <a:sx n="101" d="100"/>
          <a:sy n="101" d="100"/>
        </p:scale>
        <p:origin x="200" y="101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30" d="100"/>
          <a:sy n="130" d="100"/>
        </p:scale>
        <p:origin x="4888"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E70399-C67B-5846-ACF0-400D77437EEE}" type="datetimeFigureOut">
              <a:rPr lang="en-GB" smtClean="0"/>
              <a:t>10/01/2024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FB9BF4-23F7-424B-A883-008B851F7250}" type="slidenum">
              <a:rPr lang="en-GB" smtClean="0"/>
              <a:t>‹#›</a:t>
            </a:fld>
            <a:endParaRPr lang="en-GB"/>
          </a:p>
        </p:txBody>
      </p:sp>
    </p:spTree>
    <p:extLst>
      <p:ext uri="{BB962C8B-B14F-4D97-AF65-F5344CB8AC3E}">
        <p14:creationId xmlns:p14="http://schemas.microsoft.com/office/powerpoint/2010/main" val="193474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8DFB9BF4-23F7-424B-A883-008B851F7250}" type="slidenum">
              <a:rPr lang="en-GB" smtClean="0"/>
              <a:t>1</a:t>
            </a:fld>
            <a:endParaRPr lang="en-GB"/>
          </a:p>
        </p:txBody>
      </p:sp>
    </p:spTree>
    <p:extLst>
      <p:ext uri="{BB962C8B-B14F-4D97-AF65-F5344CB8AC3E}">
        <p14:creationId xmlns:p14="http://schemas.microsoft.com/office/powerpoint/2010/main" val="2501382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8DFB9BF4-23F7-424B-A883-008B851F7250}" type="slidenum">
              <a:rPr lang="en-GB" smtClean="0"/>
              <a:t>18</a:t>
            </a:fld>
            <a:endParaRPr lang="en-GB"/>
          </a:p>
        </p:txBody>
      </p:sp>
    </p:spTree>
    <p:extLst>
      <p:ext uri="{BB962C8B-B14F-4D97-AF65-F5344CB8AC3E}">
        <p14:creationId xmlns:p14="http://schemas.microsoft.com/office/powerpoint/2010/main" val="4230814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order to turn the hypotheses into</a:t>
            </a:r>
            <a:r>
              <a:rPr lang="en-GB" baseline="0" dirty="0"/>
              <a:t> process-based models, additional assumptions need to be made (and formalised), e.g., population structure, number of sites, number of alleles, mutation rates, etc. Having made some choices (assumptions), we can derive process models. E.g., P0A and P0B differ in their assumptions about population size and structure: P0A assumes it has been constant long enough for the distribution of alleles to have reached a steady state. Similarly, many different process models can be derived for the “selection matters” hypothesis. Need statistical model to challenge the process models with evidence (data). E.g., P0A produces a power-law distribution of alleles (MII). Unfortunately, so does P1B!</a:t>
            </a:r>
            <a:endParaRPr lang="en-GB" dirty="0"/>
          </a:p>
        </p:txBody>
      </p:sp>
      <p:sp>
        <p:nvSpPr>
          <p:cNvPr id="4" name="Slide Number Placeholder 3"/>
          <p:cNvSpPr>
            <a:spLocks noGrp="1"/>
          </p:cNvSpPr>
          <p:nvPr>
            <p:ph type="sldNum" sz="quarter" idx="5"/>
          </p:nvPr>
        </p:nvSpPr>
        <p:spPr/>
        <p:txBody>
          <a:bodyPr/>
          <a:lstStyle/>
          <a:p>
            <a:fld id="{8DFB9BF4-23F7-424B-A883-008B851F7250}" type="slidenum">
              <a:rPr lang="en-GB" smtClean="0"/>
              <a:t>19</a:t>
            </a:fld>
            <a:endParaRPr lang="en-GB"/>
          </a:p>
        </p:txBody>
      </p:sp>
    </p:spTree>
    <p:extLst>
      <p:ext uri="{BB962C8B-B14F-4D97-AF65-F5344CB8AC3E}">
        <p14:creationId xmlns:p14="http://schemas.microsoft.com/office/powerpoint/2010/main" val="2900576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order to turn the hypotheses into</a:t>
            </a:r>
            <a:r>
              <a:rPr lang="en-GB" baseline="0" dirty="0"/>
              <a:t> process-based models, additional assumptions need to be made (and formalised), e.g., population structure, number of sites, number of alleles, mutation rates, etc. Having made some choices (assumptions), we can derive process models. E.g., P0A and P0B differ in their assumptions about population size and structure: P0A assumes it has been constant long enough for the distribution of alleles to have reached a steady state. Similarly, many different process models can be derived for the “selection matters” hypothesis. Need statistical model to challenge the process models with evidence (data). E.g., P0A produces a power-law distribution of alleles (MII). Unfortunately, so does P1B!</a:t>
            </a:r>
            <a:endParaRPr lang="en-GB" dirty="0"/>
          </a:p>
        </p:txBody>
      </p:sp>
      <p:sp>
        <p:nvSpPr>
          <p:cNvPr id="4" name="Slide Number Placeholder 3"/>
          <p:cNvSpPr>
            <a:spLocks noGrp="1"/>
          </p:cNvSpPr>
          <p:nvPr>
            <p:ph type="sldNum" sz="quarter" idx="5"/>
          </p:nvPr>
        </p:nvSpPr>
        <p:spPr/>
        <p:txBody>
          <a:bodyPr/>
          <a:lstStyle/>
          <a:p>
            <a:fld id="{8DFB9BF4-23F7-424B-A883-008B851F7250}" type="slidenum">
              <a:rPr lang="en-GB" smtClean="0"/>
              <a:t>20</a:t>
            </a:fld>
            <a:endParaRPr lang="en-GB"/>
          </a:p>
        </p:txBody>
      </p:sp>
    </p:spTree>
    <p:extLst>
      <p:ext uri="{BB962C8B-B14F-4D97-AF65-F5344CB8AC3E}">
        <p14:creationId xmlns:p14="http://schemas.microsoft.com/office/powerpoint/2010/main" val="36555246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order to turn the hypotheses into</a:t>
            </a:r>
            <a:r>
              <a:rPr lang="en-GB" baseline="0" dirty="0"/>
              <a:t> process-based models, additional assumptions need to be made (and formalised), e.g., population structure, number of sites, number of alleles, mutation rates, etc. Having made some choices (assumptions), we can derive process models. E.g., P0A and P0B differ in their assumptions about population size and structure: P0A assumes it has been constant long enough for the distribution of alleles to have reached a steady state. Similarly, many different process models can be derived for the “selection matters” hypothesis. Need statistical model to challenge the process models with evidence (data). E.g., P0A produces a power-law distribution of alleles (MII). Unfortunately, so does P1B!</a:t>
            </a:r>
            <a:endParaRPr lang="en-GB" dirty="0"/>
          </a:p>
        </p:txBody>
      </p:sp>
      <p:sp>
        <p:nvSpPr>
          <p:cNvPr id="4" name="Slide Number Placeholder 3"/>
          <p:cNvSpPr>
            <a:spLocks noGrp="1"/>
          </p:cNvSpPr>
          <p:nvPr>
            <p:ph type="sldNum" sz="quarter" idx="5"/>
          </p:nvPr>
        </p:nvSpPr>
        <p:spPr/>
        <p:txBody>
          <a:bodyPr/>
          <a:lstStyle/>
          <a:p>
            <a:fld id="{8DFB9BF4-23F7-424B-A883-008B851F7250}" type="slidenum">
              <a:rPr lang="en-GB" smtClean="0"/>
              <a:t>21</a:t>
            </a:fld>
            <a:endParaRPr lang="en-GB"/>
          </a:p>
        </p:txBody>
      </p:sp>
    </p:spTree>
    <p:extLst>
      <p:ext uri="{BB962C8B-B14F-4D97-AF65-F5344CB8AC3E}">
        <p14:creationId xmlns:p14="http://schemas.microsoft.com/office/powerpoint/2010/main" val="3210674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FA2CB-A90A-6EFF-9EA2-F9BBEE78E5B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93FC9C22-ED2D-3159-CD1B-383D3A51B5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42250578-A968-DC0D-6790-D74DF4579FEA}"/>
              </a:ext>
            </a:extLst>
          </p:cNvPr>
          <p:cNvSpPr>
            <a:spLocks noGrp="1"/>
          </p:cNvSpPr>
          <p:nvPr>
            <p:ph type="dt" sz="half" idx="10"/>
          </p:nvPr>
        </p:nvSpPr>
        <p:spPr/>
        <p:txBody>
          <a:bodyPr/>
          <a:lstStyle/>
          <a:p>
            <a:fld id="{AB5A70F5-8F84-8C4A-A961-F9ED66016621}" type="datetimeFigureOut">
              <a:rPr lang="en-GB" smtClean="0"/>
              <a:t>10/01/2024</a:t>
            </a:fld>
            <a:endParaRPr lang="en-GB"/>
          </a:p>
        </p:txBody>
      </p:sp>
      <p:sp>
        <p:nvSpPr>
          <p:cNvPr id="5" name="Footer Placeholder 4">
            <a:extLst>
              <a:ext uri="{FF2B5EF4-FFF2-40B4-BE49-F238E27FC236}">
                <a16:creationId xmlns:a16="http://schemas.microsoft.com/office/drawing/2014/main" id="{17D05DA6-2F23-F07A-B5EA-C62B5BE07D1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9376EA8-FBC8-598B-75D5-4D1EB4667F4C}"/>
              </a:ext>
            </a:extLst>
          </p:cNvPr>
          <p:cNvSpPr>
            <a:spLocks noGrp="1"/>
          </p:cNvSpPr>
          <p:nvPr>
            <p:ph type="sldNum" sz="quarter" idx="12"/>
          </p:nvPr>
        </p:nvSpPr>
        <p:spPr/>
        <p:txBody>
          <a:bodyPr/>
          <a:lstStyle/>
          <a:p>
            <a:fld id="{D7AF6FCB-C5E5-F84C-B61A-D61D962F69DB}" type="slidenum">
              <a:rPr lang="en-GB" smtClean="0"/>
              <a:t>‹#›</a:t>
            </a:fld>
            <a:endParaRPr lang="en-GB"/>
          </a:p>
        </p:txBody>
      </p:sp>
    </p:spTree>
    <p:extLst>
      <p:ext uri="{BB962C8B-B14F-4D97-AF65-F5344CB8AC3E}">
        <p14:creationId xmlns:p14="http://schemas.microsoft.com/office/powerpoint/2010/main" val="3574639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BB4DC-CD27-B186-4EF9-CDED110DD585}"/>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CF1DB322-1BC7-E10A-8360-C1B9182E65F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19FD563-5395-3AF4-989B-EF446B4F23D0}"/>
              </a:ext>
            </a:extLst>
          </p:cNvPr>
          <p:cNvSpPr>
            <a:spLocks noGrp="1"/>
          </p:cNvSpPr>
          <p:nvPr>
            <p:ph type="dt" sz="half" idx="10"/>
          </p:nvPr>
        </p:nvSpPr>
        <p:spPr/>
        <p:txBody>
          <a:bodyPr/>
          <a:lstStyle/>
          <a:p>
            <a:fld id="{AB5A70F5-8F84-8C4A-A961-F9ED66016621}" type="datetimeFigureOut">
              <a:rPr lang="en-GB" smtClean="0"/>
              <a:t>10/01/2024</a:t>
            </a:fld>
            <a:endParaRPr lang="en-GB"/>
          </a:p>
        </p:txBody>
      </p:sp>
      <p:sp>
        <p:nvSpPr>
          <p:cNvPr id="5" name="Footer Placeholder 4">
            <a:extLst>
              <a:ext uri="{FF2B5EF4-FFF2-40B4-BE49-F238E27FC236}">
                <a16:creationId xmlns:a16="http://schemas.microsoft.com/office/drawing/2014/main" id="{40F7604B-DB73-5085-400E-1190EBACF90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AE7BA3A-404F-0F3E-A4C2-18151B9D151D}"/>
              </a:ext>
            </a:extLst>
          </p:cNvPr>
          <p:cNvSpPr>
            <a:spLocks noGrp="1"/>
          </p:cNvSpPr>
          <p:nvPr>
            <p:ph type="sldNum" sz="quarter" idx="12"/>
          </p:nvPr>
        </p:nvSpPr>
        <p:spPr/>
        <p:txBody>
          <a:bodyPr/>
          <a:lstStyle/>
          <a:p>
            <a:fld id="{D7AF6FCB-C5E5-F84C-B61A-D61D962F69DB}" type="slidenum">
              <a:rPr lang="en-GB" smtClean="0"/>
              <a:t>‹#›</a:t>
            </a:fld>
            <a:endParaRPr lang="en-GB"/>
          </a:p>
        </p:txBody>
      </p:sp>
    </p:spTree>
    <p:extLst>
      <p:ext uri="{BB962C8B-B14F-4D97-AF65-F5344CB8AC3E}">
        <p14:creationId xmlns:p14="http://schemas.microsoft.com/office/powerpoint/2010/main" val="26789302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1AC6A0-7BAD-9D94-392A-D00A4AB93E3D}"/>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06B752C9-3761-B5A4-CAF6-A7135BB1FA8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0D60816D-8328-E680-2CFD-838AA61E6196}"/>
              </a:ext>
            </a:extLst>
          </p:cNvPr>
          <p:cNvSpPr>
            <a:spLocks noGrp="1"/>
          </p:cNvSpPr>
          <p:nvPr>
            <p:ph type="dt" sz="half" idx="10"/>
          </p:nvPr>
        </p:nvSpPr>
        <p:spPr/>
        <p:txBody>
          <a:bodyPr/>
          <a:lstStyle/>
          <a:p>
            <a:fld id="{AB5A70F5-8F84-8C4A-A961-F9ED66016621}" type="datetimeFigureOut">
              <a:rPr lang="en-GB" smtClean="0"/>
              <a:t>10/01/2024</a:t>
            </a:fld>
            <a:endParaRPr lang="en-GB"/>
          </a:p>
        </p:txBody>
      </p:sp>
      <p:sp>
        <p:nvSpPr>
          <p:cNvPr id="5" name="Footer Placeholder 4">
            <a:extLst>
              <a:ext uri="{FF2B5EF4-FFF2-40B4-BE49-F238E27FC236}">
                <a16:creationId xmlns:a16="http://schemas.microsoft.com/office/drawing/2014/main" id="{642FD9AC-132B-A8C5-8CF2-775944DDDC7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B873319-88C6-8B24-821B-A8BF5F02C498}"/>
              </a:ext>
            </a:extLst>
          </p:cNvPr>
          <p:cNvSpPr>
            <a:spLocks noGrp="1"/>
          </p:cNvSpPr>
          <p:nvPr>
            <p:ph type="sldNum" sz="quarter" idx="12"/>
          </p:nvPr>
        </p:nvSpPr>
        <p:spPr/>
        <p:txBody>
          <a:bodyPr/>
          <a:lstStyle/>
          <a:p>
            <a:fld id="{D7AF6FCB-C5E5-F84C-B61A-D61D962F69DB}" type="slidenum">
              <a:rPr lang="en-GB" smtClean="0"/>
              <a:t>‹#›</a:t>
            </a:fld>
            <a:endParaRPr lang="en-GB"/>
          </a:p>
        </p:txBody>
      </p:sp>
    </p:spTree>
    <p:extLst>
      <p:ext uri="{BB962C8B-B14F-4D97-AF65-F5344CB8AC3E}">
        <p14:creationId xmlns:p14="http://schemas.microsoft.com/office/powerpoint/2010/main" val="2211137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0F2F8-F089-613C-34FF-B17410FC12A8}"/>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E3F1C9A8-6B1A-56A4-593A-8A050D090CA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CBC58D69-2964-1E85-49F6-F27CA0F64576}"/>
              </a:ext>
            </a:extLst>
          </p:cNvPr>
          <p:cNvSpPr>
            <a:spLocks noGrp="1"/>
          </p:cNvSpPr>
          <p:nvPr>
            <p:ph type="dt" sz="half" idx="10"/>
          </p:nvPr>
        </p:nvSpPr>
        <p:spPr/>
        <p:txBody>
          <a:bodyPr/>
          <a:lstStyle/>
          <a:p>
            <a:fld id="{AB5A70F5-8F84-8C4A-A961-F9ED66016621}" type="datetimeFigureOut">
              <a:rPr lang="en-GB" smtClean="0"/>
              <a:t>10/01/2024</a:t>
            </a:fld>
            <a:endParaRPr lang="en-GB"/>
          </a:p>
        </p:txBody>
      </p:sp>
      <p:sp>
        <p:nvSpPr>
          <p:cNvPr id="5" name="Footer Placeholder 4">
            <a:extLst>
              <a:ext uri="{FF2B5EF4-FFF2-40B4-BE49-F238E27FC236}">
                <a16:creationId xmlns:a16="http://schemas.microsoft.com/office/drawing/2014/main" id="{56DDBDBD-48AB-F999-89F3-5FA0B9E63A0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A8FE086-F65B-E6F6-FB73-358952D72D66}"/>
              </a:ext>
            </a:extLst>
          </p:cNvPr>
          <p:cNvSpPr>
            <a:spLocks noGrp="1"/>
          </p:cNvSpPr>
          <p:nvPr>
            <p:ph type="sldNum" sz="quarter" idx="12"/>
          </p:nvPr>
        </p:nvSpPr>
        <p:spPr/>
        <p:txBody>
          <a:bodyPr/>
          <a:lstStyle/>
          <a:p>
            <a:fld id="{D7AF6FCB-C5E5-F84C-B61A-D61D962F69DB}" type="slidenum">
              <a:rPr lang="en-GB" smtClean="0"/>
              <a:t>‹#›</a:t>
            </a:fld>
            <a:endParaRPr lang="en-GB"/>
          </a:p>
        </p:txBody>
      </p:sp>
    </p:spTree>
    <p:extLst>
      <p:ext uri="{BB962C8B-B14F-4D97-AF65-F5344CB8AC3E}">
        <p14:creationId xmlns:p14="http://schemas.microsoft.com/office/powerpoint/2010/main" val="3406652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05C95-9B3B-30A5-85CB-0D7430F7CA7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0A0C4D27-6C31-6C59-C2A0-F0326DA63B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4C0F186-BBF8-B845-A564-918360DC3215}"/>
              </a:ext>
            </a:extLst>
          </p:cNvPr>
          <p:cNvSpPr>
            <a:spLocks noGrp="1"/>
          </p:cNvSpPr>
          <p:nvPr>
            <p:ph type="dt" sz="half" idx="10"/>
          </p:nvPr>
        </p:nvSpPr>
        <p:spPr/>
        <p:txBody>
          <a:bodyPr/>
          <a:lstStyle/>
          <a:p>
            <a:fld id="{AB5A70F5-8F84-8C4A-A961-F9ED66016621}" type="datetimeFigureOut">
              <a:rPr lang="en-GB" smtClean="0"/>
              <a:t>10/01/2024</a:t>
            </a:fld>
            <a:endParaRPr lang="en-GB"/>
          </a:p>
        </p:txBody>
      </p:sp>
      <p:sp>
        <p:nvSpPr>
          <p:cNvPr id="5" name="Footer Placeholder 4">
            <a:extLst>
              <a:ext uri="{FF2B5EF4-FFF2-40B4-BE49-F238E27FC236}">
                <a16:creationId xmlns:a16="http://schemas.microsoft.com/office/drawing/2014/main" id="{06E4E238-5F16-5BB1-243B-111C49AAC60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BB71870-4BC0-758E-F3D5-A69A82BD3716}"/>
              </a:ext>
            </a:extLst>
          </p:cNvPr>
          <p:cNvSpPr>
            <a:spLocks noGrp="1"/>
          </p:cNvSpPr>
          <p:nvPr>
            <p:ph type="sldNum" sz="quarter" idx="12"/>
          </p:nvPr>
        </p:nvSpPr>
        <p:spPr/>
        <p:txBody>
          <a:bodyPr/>
          <a:lstStyle/>
          <a:p>
            <a:fld id="{D7AF6FCB-C5E5-F84C-B61A-D61D962F69DB}" type="slidenum">
              <a:rPr lang="en-GB" smtClean="0"/>
              <a:t>‹#›</a:t>
            </a:fld>
            <a:endParaRPr lang="en-GB"/>
          </a:p>
        </p:txBody>
      </p:sp>
    </p:spTree>
    <p:extLst>
      <p:ext uri="{BB962C8B-B14F-4D97-AF65-F5344CB8AC3E}">
        <p14:creationId xmlns:p14="http://schemas.microsoft.com/office/powerpoint/2010/main" val="1529144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3B022-EAD5-20EB-26C0-6FD13974BE23}"/>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BD16B305-65D5-0361-23D0-7A760092F62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AFA8438A-70CB-361C-570A-EA01AD308C3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DB72F128-0C65-7EBE-B9A5-5825A8A73F5E}"/>
              </a:ext>
            </a:extLst>
          </p:cNvPr>
          <p:cNvSpPr>
            <a:spLocks noGrp="1"/>
          </p:cNvSpPr>
          <p:nvPr>
            <p:ph type="dt" sz="half" idx="10"/>
          </p:nvPr>
        </p:nvSpPr>
        <p:spPr/>
        <p:txBody>
          <a:bodyPr/>
          <a:lstStyle/>
          <a:p>
            <a:fld id="{AB5A70F5-8F84-8C4A-A961-F9ED66016621}" type="datetimeFigureOut">
              <a:rPr lang="en-GB" smtClean="0"/>
              <a:t>10/01/2024</a:t>
            </a:fld>
            <a:endParaRPr lang="en-GB"/>
          </a:p>
        </p:txBody>
      </p:sp>
      <p:sp>
        <p:nvSpPr>
          <p:cNvPr id="6" name="Footer Placeholder 5">
            <a:extLst>
              <a:ext uri="{FF2B5EF4-FFF2-40B4-BE49-F238E27FC236}">
                <a16:creationId xmlns:a16="http://schemas.microsoft.com/office/drawing/2014/main" id="{5FEB7D12-0980-5A2A-CA61-C44F32A62DB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C4F556B-AB94-83ED-515C-BC8ADBF4AF8C}"/>
              </a:ext>
            </a:extLst>
          </p:cNvPr>
          <p:cNvSpPr>
            <a:spLocks noGrp="1"/>
          </p:cNvSpPr>
          <p:nvPr>
            <p:ph type="sldNum" sz="quarter" idx="12"/>
          </p:nvPr>
        </p:nvSpPr>
        <p:spPr/>
        <p:txBody>
          <a:bodyPr/>
          <a:lstStyle/>
          <a:p>
            <a:fld id="{D7AF6FCB-C5E5-F84C-B61A-D61D962F69DB}" type="slidenum">
              <a:rPr lang="en-GB" smtClean="0"/>
              <a:t>‹#›</a:t>
            </a:fld>
            <a:endParaRPr lang="en-GB"/>
          </a:p>
        </p:txBody>
      </p:sp>
    </p:spTree>
    <p:extLst>
      <p:ext uri="{BB962C8B-B14F-4D97-AF65-F5344CB8AC3E}">
        <p14:creationId xmlns:p14="http://schemas.microsoft.com/office/powerpoint/2010/main" val="14818473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051E3-F907-6DEA-4734-B19DD1865962}"/>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E191505E-C416-EF2E-ED04-B015DD2924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D42319E-3DC7-0748-05F2-EDD077DD62D7}"/>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AE9AE756-F54B-7BE3-2C43-1AB489BA7B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C3D4B4E-9C2E-7926-876D-0F1943B1A7B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D4A923FC-2DC3-D5C1-2EA5-FC2E8142D1E8}"/>
              </a:ext>
            </a:extLst>
          </p:cNvPr>
          <p:cNvSpPr>
            <a:spLocks noGrp="1"/>
          </p:cNvSpPr>
          <p:nvPr>
            <p:ph type="dt" sz="half" idx="10"/>
          </p:nvPr>
        </p:nvSpPr>
        <p:spPr/>
        <p:txBody>
          <a:bodyPr/>
          <a:lstStyle/>
          <a:p>
            <a:fld id="{AB5A70F5-8F84-8C4A-A961-F9ED66016621}" type="datetimeFigureOut">
              <a:rPr lang="en-GB" smtClean="0"/>
              <a:t>10/01/2024</a:t>
            </a:fld>
            <a:endParaRPr lang="en-GB"/>
          </a:p>
        </p:txBody>
      </p:sp>
      <p:sp>
        <p:nvSpPr>
          <p:cNvPr id="8" name="Footer Placeholder 7">
            <a:extLst>
              <a:ext uri="{FF2B5EF4-FFF2-40B4-BE49-F238E27FC236}">
                <a16:creationId xmlns:a16="http://schemas.microsoft.com/office/drawing/2014/main" id="{258A2F1F-BB92-9E56-A456-D2982212B4F4}"/>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B6884CA-0CFE-26E4-6913-161A6A72C3DB}"/>
              </a:ext>
            </a:extLst>
          </p:cNvPr>
          <p:cNvSpPr>
            <a:spLocks noGrp="1"/>
          </p:cNvSpPr>
          <p:nvPr>
            <p:ph type="sldNum" sz="quarter" idx="12"/>
          </p:nvPr>
        </p:nvSpPr>
        <p:spPr/>
        <p:txBody>
          <a:bodyPr/>
          <a:lstStyle/>
          <a:p>
            <a:fld id="{D7AF6FCB-C5E5-F84C-B61A-D61D962F69DB}" type="slidenum">
              <a:rPr lang="en-GB" smtClean="0"/>
              <a:t>‹#›</a:t>
            </a:fld>
            <a:endParaRPr lang="en-GB"/>
          </a:p>
        </p:txBody>
      </p:sp>
    </p:spTree>
    <p:extLst>
      <p:ext uri="{BB962C8B-B14F-4D97-AF65-F5344CB8AC3E}">
        <p14:creationId xmlns:p14="http://schemas.microsoft.com/office/powerpoint/2010/main" val="27200656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79B99-8686-A369-DAA8-2D76D27EBA0A}"/>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162746A9-527F-A6F9-F6E0-BF64C8C2814A}"/>
              </a:ext>
            </a:extLst>
          </p:cNvPr>
          <p:cNvSpPr>
            <a:spLocks noGrp="1"/>
          </p:cNvSpPr>
          <p:nvPr>
            <p:ph type="dt" sz="half" idx="10"/>
          </p:nvPr>
        </p:nvSpPr>
        <p:spPr/>
        <p:txBody>
          <a:bodyPr/>
          <a:lstStyle/>
          <a:p>
            <a:fld id="{AB5A70F5-8F84-8C4A-A961-F9ED66016621}" type="datetimeFigureOut">
              <a:rPr lang="en-GB" smtClean="0"/>
              <a:t>10/01/2024</a:t>
            </a:fld>
            <a:endParaRPr lang="en-GB"/>
          </a:p>
        </p:txBody>
      </p:sp>
      <p:sp>
        <p:nvSpPr>
          <p:cNvPr id="4" name="Footer Placeholder 3">
            <a:extLst>
              <a:ext uri="{FF2B5EF4-FFF2-40B4-BE49-F238E27FC236}">
                <a16:creationId xmlns:a16="http://schemas.microsoft.com/office/drawing/2014/main" id="{165D1465-4854-1C55-8943-A5183335C77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76DE63B-FD3B-6FBD-60B2-02667653A904}"/>
              </a:ext>
            </a:extLst>
          </p:cNvPr>
          <p:cNvSpPr>
            <a:spLocks noGrp="1"/>
          </p:cNvSpPr>
          <p:nvPr>
            <p:ph type="sldNum" sz="quarter" idx="12"/>
          </p:nvPr>
        </p:nvSpPr>
        <p:spPr/>
        <p:txBody>
          <a:bodyPr/>
          <a:lstStyle/>
          <a:p>
            <a:fld id="{D7AF6FCB-C5E5-F84C-B61A-D61D962F69DB}" type="slidenum">
              <a:rPr lang="en-GB" smtClean="0"/>
              <a:t>‹#›</a:t>
            </a:fld>
            <a:endParaRPr lang="en-GB"/>
          </a:p>
        </p:txBody>
      </p:sp>
    </p:spTree>
    <p:extLst>
      <p:ext uri="{BB962C8B-B14F-4D97-AF65-F5344CB8AC3E}">
        <p14:creationId xmlns:p14="http://schemas.microsoft.com/office/powerpoint/2010/main" val="1239711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B7584F-9A9D-FCA8-75A4-B1C2C037DC31}"/>
              </a:ext>
            </a:extLst>
          </p:cNvPr>
          <p:cNvSpPr>
            <a:spLocks noGrp="1"/>
          </p:cNvSpPr>
          <p:nvPr>
            <p:ph type="dt" sz="half" idx="10"/>
          </p:nvPr>
        </p:nvSpPr>
        <p:spPr/>
        <p:txBody>
          <a:bodyPr/>
          <a:lstStyle/>
          <a:p>
            <a:fld id="{AB5A70F5-8F84-8C4A-A961-F9ED66016621}" type="datetimeFigureOut">
              <a:rPr lang="en-GB" smtClean="0"/>
              <a:t>10/01/2024</a:t>
            </a:fld>
            <a:endParaRPr lang="en-GB"/>
          </a:p>
        </p:txBody>
      </p:sp>
      <p:sp>
        <p:nvSpPr>
          <p:cNvPr id="3" name="Footer Placeholder 2">
            <a:extLst>
              <a:ext uri="{FF2B5EF4-FFF2-40B4-BE49-F238E27FC236}">
                <a16:creationId xmlns:a16="http://schemas.microsoft.com/office/drawing/2014/main" id="{948699EE-1360-CD23-71C0-AD68D1CF4F3C}"/>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334C479-D61A-D77E-CDDF-0910D7C7FBB9}"/>
              </a:ext>
            </a:extLst>
          </p:cNvPr>
          <p:cNvSpPr>
            <a:spLocks noGrp="1"/>
          </p:cNvSpPr>
          <p:nvPr>
            <p:ph type="sldNum" sz="quarter" idx="12"/>
          </p:nvPr>
        </p:nvSpPr>
        <p:spPr/>
        <p:txBody>
          <a:bodyPr/>
          <a:lstStyle/>
          <a:p>
            <a:fld id="{D7AF6FCB-C5E5-F84C-B61A-D61D962F69DB}" type="slidenum">
              <a:rPr lang="en-GB" smtClean="0"/>
              <a:t>‹#›</a:t>
            </a:fld>
            <a:endParaRPr lang="en-GB"/>
          </a:p>
        </p:txBody>
      </p:sp>
    </p:spTree>
    <p:extLst>
      <p:ext uri="{BB962C8B-B14F-4D97-AF65-F5344CB8AC3E}">
        <p14:creationId xmlns:p14="http://schemas.microsoft.com/office/powerpoint/2010/main" val="32504503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90447-E183-15E5-4F44-5BD21C60C1E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750EDD9A-2DAA-19DA-151E-572F21C064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86996927-8B42-F28A-CC5A-D21DA9A563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EE1D392-22B8-E621-BA10-C51993BEFF9E}"/>
              </a:ext>
            </a:extLst>
          </p:cNvPr>
          <p:cNvSpPr>
            <a:spLocks noGrp="1"/>
          </p:cNvSpPr>
          <p:nvPr>
            <p:ph type="dt" sz="half" idx="10"/>
          </p:nvPr>
        </p:nvSpPr>
        <p:spPr/>
        <p:txBody>
          <a:bodyPr/>
          <a:lstStyle/>
          <a:p>
            <a:fld id="{AB5A70F5-8F84-8C4A-A961-F9ED66016621}" type="datetimeFigureOut">
              <a:rPr lang="en-GB" smtClean="0"/>
              <a:t>10/01/2024</a:t>
            </a:fld>
            <a:endParaRPr lang="en-GB"/>
          </a:p>
        </p:txBody>
      </p:sp>
      <p:sp>
        <p:nvSpPr>
          <p:cNvPr id="6" name="Footer Placeholder 5">
            <a:extLst>
              <a:ext uri="{FF2B5EF4-FFF2-40B4-BE49-F238E27FC236}">
                <a16:creationId xmlns:a16="http://schemas.microsoft.com/office/drawing/2014/main" id="{BAF9993E-45FF-1F4D-834A-76C17498CA0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6A3BBD1-90EB-4206-A139-55EE2E75FB25}"/>
              </a:ext>
            </a:extLst>
          </p:cNvPr>
          <p:cNvSpPr>
            <a:spLocks noGrp="1"/>
          </p:cNvSpPr>
          <p:nvPr>
            <p:ph type="sldNum" sz="quarter" idx="12"/>
          </p:nvPr>
        </p:nvSpPr>
        <p:spPr/>
        <p:txBody>
          <a:bodyPr/>
          <a:lstStyle/>
          <a:p>
            <a:fld id="{D7AF6FCB-C5E5-F84C-B61A-D61D962F69DB}" type="slidenum">
              <a:rPr lang="en-GB" smtClean="0"/>
              <a:t>‹#›</a:t>
            </a:fld>
            <a:endParaRPr lang="en-GB"/>
          </a:p>
        </p:txBody>
      </p:sp>
    </p:spTree>
    <p:extLst>
      <p:ext uri="{BB962C8B-B14F-4D97-AF65-F5344CB8AC3E}">
        <p14:creationId xmlns:p14="http://schemas.microsoft.com/office/powerpoint/2010/main" val="2210780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9D6D2-92D7-0D5F-8E2E-DAD64C70D9B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D530F5BA-F7B7-5FEB-4EE7-0F2EDC245E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5C05F95A-756A-0655-2D57-1C2E2FE2B8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7563457-8FD2-B9B1-0AD7-3B86A8277994}"/>
              </a:ext>
            </a:extLst>
          </p:cNvPr>
          <p:cNvSpPr>
            <a:spLocks noGrp="1"/>
          </p:cNvSpPr>
          <p:nvPr>
            <p:ph type="dt" sz="half" idx="10"/>
          </p:nvPr>
        </p:nvSpPr>
        <p:spPr/>
        <p:txBody>
          <a:bodyPr/>
          <a:lstStyle/>
          <a:p>
            <a:fld id="{AB5A70F5-8F84-8C4A-A961-F9ED66016621}" type="datetimeFigureOut">
              <a:rPr lang="en-GB" smtClean="0"/>
              <a:t>10/01/2024</a:t>
            </a:fld>
            <a:endParaRPr lang="en-GB"/>
          </a:p>
        </p:txBody>
      </p:sp>
      <p:sp>
        <p:nvSpPr>
          <p:cNvPr id="6" name="Footer Placeholder 5">
            <a:extLst>
              <a:ext uri="{FF2B5EF4-FFF2-40B4-BE49-F238E27FC236}">
                <a16:creationId xmlns:a16="http://schemas.microsoft.com/office/drawing/2014/main" id="{1D77028F-55D7-7457-C603-3E7F02D5FD3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066E89F-AE4C-9D3F-76EF-4CFB65DF01DC}"/>
              </a:ext>
            </a:extLst>
          </p:cNvPr>
          <p:cNvSpPr>
            <a:spLocks noGrp="1"/>
          </p:cNvSpPr>
          <p:nvPr>
            <p:ph type="sldNum" sz="quarter" idx="12"/>
          </p:nvPr>
        </p:nvSpPr>
        <p:spPr/>
        <p:txBody>
          <a:bodyPr/>
          <a:lstStyle/>
          <a:p>
            <a:fld id="{D7AF6FCB-C5E5-F84C-B61A-D61D962F69DB}" type="slidenum">
              <a:rPr lang="en-GB" smtClean="0"/>
              <a:t>‹#›</a:t>
            </a:fld>
            <a:endParaRPr lang="en-GB"/>
          </a:p>
        </p:txBody>
      </p:sp>
    </p:spTree>
    <p:extLst>
      <p:ext uri="{BB962C8B-B14F-4D97-AF65-F5344CB8AC3E}">
        <p14:creationId xmlns:p14="http://schemas.microsoft.com/office/powerpoint/2010/main" val="4252628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C2C084-F6ED-F9F9-A972-CB1765953F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BDC9665E-7422-EAB1-FE54-DACF98C019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57AC541B-B26E-FF42-2683-9F3B43F6AF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5A70F5-8F84-8C4A-A961-F9ED66016621}" type="datetimeFigureOut">
              <a:rPr lang="en-GB" smtClean="0"/>
              <a:t>10/01/2024</a:t>
            </a:fld>
            <a:endParaRPr lang="en-GB"/>
          </a:p>
        </p:txBody>
      </p:sp>
      <p:sp>
        <p:nvSpPr>
          <p:cNvPr id="5" name="Footer Placeholder 4">
            <a:extLst>
              <a:ext uri="{FF2B5EF4-FFF2-40B4-BE49-F238E27FC236}">
                <a16:creationId xmlns:a16="http://schemas.microsoft.com/office/drawing/2014/main" id="{5E72C8D0-A05B-C4CB-41B9-B6AFACCD84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2F17613A-CE2D-664C-2F5A-86859D64CF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AF6FCB-C5E5-F84C-B61A-D61D962F69DB}" type="slidenum">
              <a:rPr lang="en-GB" smtClean="0"/>
              <a:t>‹#›</a:t>
            </a:fld>
            <a:endParaRPr lang="en-GB"/>
          </a:p>
        </p:txBody>
      </p:sp>
    </p:spTree>
    <p:extLst>
      <p:ext uri="{BB962C8B-B14F-4D97-AF65-F5344CB8AC3E}">
        <p14:creationId xmlns:p14="http://schemas.microsoft.com/office/powerpoint/2010/main" val="36873594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33689-5D08-BF4C-BBF6-519636D82B63}"/>
              </a:ext>
            </a:extLst>
          </p:cNvPr>
          <p:cNvSpPr>
            <a:spLocks noGrp="1"/>
          </p:cNvSpPr>
          <p:nvPr>
            <p:ph type="ctrTitle"/>
          </p:nvPr>
        </p:nvSpPr>
        <p:spPr>
          <a:xfrm>
            <a:off x="1524000" y="2919819"/>
            <a:ext cx="9144000" cy="1018363"/>
          </a:xfrm>
        </p:spPr>
        <p:txBody>
          <a:bodyPr/>
          <a:lstStyle/>
          <a:p>
            <a:r>
              <a:rPr lang="en-AU" dirty="0"/>
              <a:t>Process-based models III</a:t>
            </a:r>
          </a:p>
        </p:txBody>
      </p:sp>
      <p:pic>
        <p:nvPicPr>
          <p:cNvPr id="4" name="Picture 3">
            <a:extLst>
              <a:ext uri="{FF2B5EF4-FFF2-40B4-BE49-F238E27FC236}">
                <a16:creationId xmlns:a16="http://schemas.microsoft.com/office/drawing/2014/main" id="{2869DD4E-1C1C-9344-8056-D73C41CBFDB5}"/>
              </a:ext>
            </a:extLst>
          </p:cNvPr>
          <p:cNvPicPr>
            <a:picLocks noChangeAspect="1"/>
          </p:cNvPicPr>
          <p:nvPr/>
        </p:nvPicPr>
        <p:blipFill rotWithShape="1">
          <a:blip r:embed="rId3"/>
          <a:srcRect l="9967" t="22331" r="57296" b="44555"/>
          <a:stretch/>
        </p:blipFill>
        <p:spPr>
          <a:xfrm>
            <a:off x="10572751" y="0"/>
            <a:ext cx="1571625" cy="698094"/>
          </a:xfrm>
          <a:prstGeom prst="rect">
            <a:avLst/>
          </a:prstGeom>
        </p:spPr>
      </p:pic>
    </p:spTree>
    <p:extLst>
      <p:ext uri="{BB962C8B-B14F-4D97-AF65-F5344CB8AC3E}">
        <p14:creationId xmlns:p14="http://schemas.microsoft.com/office/powerpoint/2010/main" val="1540363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BEB2D3C-560C-9E42-843B-DE13873304D1}"/>
              </a:ext>
            </a:extLst>
          </p:cNvPr>
          <p:cNvSpPr txBox="1"/>
          <p:nvPr/>
        </p:nvSpPr>
        <p:spPr>
          <a:xfrm>
            <a:off x="8836530" y="6411432"/>
            <a:ext cx="3060774" cy="369332"/>
          </a:xfrm>
          <a:prstGeom prst="rect">
            <a:avLst/>
          </a:prstGeom>
          <a:noFill/>
        </p:spPr>
        <p:txBody>
          <a:bodyPr wrap="none" rtlCol="0">
            <a:spAutoFit/>
          </a:bodyPr>
          <a:lstStyle/>
          <a:p>
            <a:r>
              <a:rPr lang="en-AU" dirty="0"/>
              <a:t>Thompson </a:t>
            </a:r>
            <a:r>
              <a:rPr lang="en-AU" i="1" dirty="0"/>
              <a:t>et al. </a:t>
            </a:r>
            <a:r>
              <a:rPr lang="en-AU" dirty="0"/>
              <a:t>2020 </a:t>
            </a:r>
            <a:r>
              <a:rPr lang="en-AU" i="1" dirty="0" err="1"/>
              <a:t>Ecol</a:t>
            </a:r>
            <a:r>
              <a:rPr lang="en-AU" i="1" dirty="0"/>
              <a:t> Lett</a:t>
            </a:r>
          </a:p>
        </p:txBody>
      </p:sp>
      <p:pic>
        <p:nvPicPr>
          <p:cNvPr id="3" name="Picture 2">
            <a:extLst>
              <a:ext uri="{FF2B5EF4-FFF2-40B4-BE49-F238E27FC236}">
                <a16:creationId xmlns:a16="http://schemas.microsoft.com/office/drawing/2014/main" id="{DF5A3BDE-654E-277E-C542-FC097564E4DA}"/>
              </a:ext>
            </a:extLst>
          </p:cNvPr>
          <p:cNvPicPr>
            <a:picLocks noChangeAspect="1"/>
          </p:cNvPicPr>
          <p:nvPr/>
        </p:nvPicPr>
        <p:blipFill rotWithShape="1">
          <a:blip r:embed="rId2"/>
          <a:srcRect r="11272"/>
          <a:stretch/>
        </p:blipFill>
        <p:spPr>
          <a:xfrm>
            <a:off x="622215" y="544750"/>
            <a:ext cx="10340858" cy="1478739"/>
          </a:xfrm>
          <a:prstGeom prst="rect">
            <a:avLst/>
          </a:prstGeom>
        </p:spPr>
      </p:pic>
    </p:spTree>
    <p:extLst>
      <p:ext uri="{BB962C8B-B14F-4D97-AF65-F5344CB8AC3E}">
        <p14:creationId xmlns:p14="http://schemas.microsoft.com/office/powerpoint/2010/main" val="351864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BEB2D3C-560C-9E42-843B-DE13873304D1}"/>
              </a:ext>
            </a:extLst>
          </p:cNvPr>
          <p:cNvSpPr txBox="1"/>
          <p:nvPr/>
        </p:nvSpPr>
        <p:spPr>
          <a:xfrm>
            <a:off x="8836530" y="6411432"/>
            <a:ext cx="3060774" cy="369332"/>
          </a:xfrm>
          <a:prstGeom prst="rect">
            <a:avLst/>
          </a:prstGeom>
          <a:noFill/>
        </p:spPr>
        <p:txBody>
          <a:bodyPr wrap="none" rtlCol="0">
            <a:spAutoFit/>
          </a:bodyPr>
          <a:lstStyle/>
          <a:p>
            <a:r>
              <a:rPr lang="en-AU" dirty="0"/>
              <a:t>Thompson </a:t>
            </a:r>
            <a:r>
              <a:rPr lang="en-AU" i="1" dirty="0"/>
              <a:t>et al. </a:t>
            </a:r>
            <a:r>
              <a:rPr lang="en-AU" dirty="0"/>
              <a:t>2020 </a:t>
            </a:r>
            <a:r>
              <a:rPr lang="en-AU" i="1" dirty="0" err="1"/>
              <a:t>Ecol</a:t>
            </a:r>
            <a:r>
              <a:rPr lang="en-AU" i="1" dirty="0"/>
              <a:t> Lett</a:t>
            </a:r>
          </a:p>
        </p:txBody>
      </p:sp>
      <p:pic>
        <p:nvPicPr>
          <p:cNvPr id="3" name="Picture 2">
            <a:extLst>
              <a:ext uri="{FF2B5EF4-FFF2-40B4-BE49-F238E27FC236}">
                <a16:creationId xmlns:a16="http://schemas.microsoft.com/office/drawing/2014/main" id="{C30833F9-118E-9350-EB16-91612C12627C}"/>
              </a:ext>
            </a:extLst>
          </p:cNvPr>
          <p:cNvPicPr>
            <a:picLocks noChangeAspect="1"/>
          </p:cNvPicPr>
          <p:nvPr/>
        </p:nvPicPr>
        <p:blipFill rotWithShape="1">
          <a:blip r:embed="rId2"/>
          <a:srcRect l="23490" r="34934"/>
          <a:stretch/>
        </p:blipFill>
        <p:spPr>
          <a:xfrm>
            <a:off x="2743199" y="502326"/>
            <a:ext cx="5963056" cy="1873592"/>
          </a:xfrm>
          <a:prstGeom prst="rect">
            <a:avLst/>
          </a:prstGeom>
        </p:spPr>
      </p:pic>
    </p:spTree>
    <p:extLst>
      <p:ext uri="{BB962C8B-B14F-4D97-AF65-F5344CB8AC3E}">
        <p14:creationId xmlns:p14="http://schemas.microsoft.com/office/powerpoint/2010/main" val="19987673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FADA6-603B-014E-9864-BB99CE2AE2D8}"/>
              </a:ext>
            </a:extLst>
          </p:cNvPr>
          <p:cNvSpPr>
            <a:spLocks noGrp="1"/>
          </p:cNvSpPr>
          <p:nvPr>
            <p:ph type="title"/>
          </p:nvPr>
        </p:nvSpPr>
        <p:spPr/>
        <p:txBody>
          <a:bodyPr/>
          <a:lstStyle/>
          <a:p>
            <a:r>
              <a:rPr lang="en-AU" dirty="0"/>
              <a:t>Computer exercises</a:t>
            </a:r>
          </a:p>
        </p:txBody>
      </p:sp>
      <p:sp>
        <p:nvSpPr>
          <p:cNvPr id="3" name="Content Placeholder 2">
            <a:extLst>
              <a:ext uri="{FF2B5EF4-FFF2-40B4-BE49-F238E27FC236}">
                <a16:creationId xmlns:a16="http://schemas.microsoft.com/office/drawing/2014/main" id="{BC57822E-EC47-EC43-BF58-D11547F9BA24}"/>
              </a:ext>
            </a:extLst>
          </p:cNvPr>
          <p:cNvSpPr>
            <a:spLocks noGrp="1"/>
          </p:cNvSpPr>
          <p:nvPr>
            <p:ph idx="1"/>
          </p:nvPr>
        </p:nvSpPr>
        <p:spPr/>
        <p:txBody>
          <a:bodyPr/>
          <a:lstStyle/>
          <a:p>
            <a:r>
              <a:rPr lang="en-AU" dirty="0"/>
              <a:t>Metacommunity dynamics</a:t>
            </a:r>
          </a:p>
        </p:txBody>
      </p:sp>
      <p:pic>
        <p:nvPicPr>
          <p:cNvPr id="4" name="Picture 3">
            <a:extLst>
              <a:ext uri="{FF2B5EF4-FFF2-40B4-BE49-F238E27FC236}">
                <a16:creationId xmlns:a16="http://schemas.microsoft.com/office/drawing/2014/main" id="{53055AB1-3D86-EF47-A780-98BD5A6AB132}"/>
              </a:ext>
            </a:extLst>
          </p:cNvPr>
          <p:cNvPicPr>
            <a:picLocks noChangeAspect="1"/>
          </p:cNvPicPr>
          <p:nvPr/>
        </p:nvPicPr>
        <p:blipFill rotWithShape="1">
          <a:blip r:embed="rId2"/>
          <a:srcRect l="9967" t="22331" r="57296" b="44555"/>
          <a:stretch/>
        </p:blipFill>
        <p:spPr>
          <a:xfrm>
            <a:off x="10572751" y="0"/>
            <a:ext cx="1571625" cy="698094"/>
          </a:xfrm>
          <a:prstGeom prst="rect">
            <a:avLst/>
          </a:prstGeom>
        </p:spPr>
      </p:pic>
      <p:pic>
        <p:nvPicPr>
          <p:cNvPr id="6" name="Picture 5">
            <a:extLst>
              <a:ext uri="{FF2B5EF4-FFF2-40B4-BE49-F238E27FC236}">
                <a16:creationId xmlns:a16="http://schemas.microsoft.com/office/drawing/2014/main" id="{9C8695A3-4AAF-E04B-AFEF-788E28A07D91}"/>
              </a:ext>
            </a:extLst>
          </p:cNvPr>
          <p:cNvPicPr>
            <a:picLocks noChangeAspect="1"/>
          </p:cNvPicPr>
          <p:nvPr/>
        </p:nvPicPr>
        <p:blipFill>
          <a:blip r:embed="rId3"/>
          <a:stretch>
            <a:fillRect/>
          </a:stretch>
        </p:blipFill>
        <p:spPr>
          <a:xfrm>
            <a:off x="5186364" y="1825625"/>
            <a:ext cx="6508404" cy="4539260"/>
          </a:xfrm>
          <a:prstGeom prst="rect">
            <a:avLst/>
          </a:prstGeom>
        </p:spPr>
      </p:pic>
    </p:spTree>
    <p:extLst>
      <p:ext uri="{BB962C8B-B14F-4D97-AF65-F5344CB8AC3E}">
        <p14:creationId xmlns:p14="http://schemas.microsoft.com/office/powerpoint/2010/main" val="5198804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C7A64D5-5A78-644B-8E32-5C801FC410B6}"/>
              </a:ext>
            </a:extLst>
          </p:cNvPr>
          <p:cNvSpPr txBox="1"/>
          <p:nvPr/>
        </p:nvSpPr>
        <p:spPr>
          <a:xfrm>
            <a:off x="9166141" y="6496495"/>
            <a:ext cx="3060774" cy="369332"/>
          </a:xfrm>
          <a:prstGeom prst="rect">
            <a:avLst/>
          </a:prstGeom>
          <a:noFill/>
        </p:spPr>
        <p:txBody>
          <a:bodyPr wrap="none" rtlCol="0">
            <a:spAutoFit/>
          </a:bodyPr>
          <a:lstStyle/>
          <a:p>
            <a:r>
              <a:rPr lang="en-AU" dirty="0"/>
              <a:t>Thompson </a:t>
            </a:r>
            <a:r>
              <a:rPr lang="en-AU" i="1" dirty="0"/>
              <a:t>et al.</a:t>
            </a:r>
            <a:r>
              <a:rPr lang="en-AU" dirty="0"/>
              <a:t> 2020 </a:t>
            </a:r>
            <a:r>
              <a:rPr lang="en-AU" i="1" dirty="0" err="1"/>
              <a:t>Ecol</a:t>
            </a:r>
            <a:r>
              <a:rPr lang="en-AU" i="1" dirty="0"/>
              <a:t> Lett</a:t>
            </a:r>
          </a:p>
        </p:txBody>
      </p:sp>
      <p:pic>
        <p:nvPicPr>
          <p:cNvPr id="7" name="Picture 6">
            <a:extLst>
              <a:ext uri="{FF2B5EF4-FFF2-40B4-BE49-F238E27FC236}">
                <a16:creationId xmlns:a16="http://schemas.microsoft.com/office/drawing/2014/main" id="{2275BC90-2A35-5A43-A572-7F1093567D94}"/>
              </a:ext>
            </a:extLst>
          </p:cNvPr>
          <p:cNvPicPr>
            <a:picLocks noChangeAspect="1"/>
          </p:cNvPicPr>
          <p:nvPr/>
        </p:nvPicPr>
        <p:blipFill rotWithShape="1">
          <a:blip r:embed="rId2"/>
          <a:srcRect l="9967" t="22331" r="57296" b="44555"/>
          <a:stretch/>
        </p:blipFill>
        <p:spPr>
          <a:xfrm>
            <a:off x="10572751" y="0"/>
            <a:ext cx="1571625" cy="698094"/>
          </a:xfrm>
          <a:prstGeom prst="rect">
            <a:avLst/>
          </a:prstGeom>
        </p:spPr>
      </p:pic>
      <p:pic>
        <p:nvPicPr>
          <p:cNvPr id="3" name="Picture 2">
            <a:extLst>
              <a:ext uri="{FF2B5EF4-FFF2-40B4-BE49-F238E27FC236}">
                <a16:creationId xmlns:a16="http://schemas.microsoft.com/office/drawing/2014/main" id="{80109A01-EE90-E646-923A-C5D29A0774BB}"/>
              </a:ext>
            </a:extLst>
          </p:cNvPr>
          <p:cNvPicPr>
            <a:picLocks noChangeAspect="1"/>
          </p:cNvPicPr>
          <p:nvPr/>
        </p:nvPicPr>
        <p:blipFill>
          <a:blip r:embed="rId3"/>
          <a:stretch>
            <a:fillRect/>
          </a:stretch>
        </p:blipFill>
        <p:spPr>
          <a:xfrm>
            <a:off x="19050" y="12700"/>
            <a:ext cx="12153900" cy="6832600"/>
          </a:xfrm>
          <a:prstGeom prst="rect">
            <a:avLst/>
          </a:prstGeom>
        </p:spPr>
      </p:pic>
    </p:spTree>
    <p:extLst>
      <p:ext uri="{BB962C8B-B14F-4D97-AF65-F5344CB8AC3E}">
        <p14:creationId xmlns:p14="http://schemas.microsoft.com/office/powerpoint/2010/main" val="32213302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B62E63C-E2B8-814C-B2EF-73AE13E91FE9}"/>
              </a:ext>
            </a:extLst>
          </p:cNvPr>
          <p:cNvSpPr txBox="1"/>
          <p:nvPr/>
        </p:nvSpPr>
        <p:spPr>
          <a:xfrm>
            <a:off x="9166141" y="6496495"/>
            <a:ext cx="3060774" cy="369332"/>
          </a:xfrm>
          <a:prstGeom prst="rect">
            <a:avLst/>
          </a:prstGeom>
          <a:noFill/>
        </p:spPr>
        <p:txBody>
          <a:bodyPr wrap="none" rtlCol="0">
            <a:spAutoFit/>
          </a:bodyPr>
          <a:lstStyle/>
          <a:p>
            <a:r>
              <a:rPr lang="en-AU" dirty="0"/>
              <a:t>Thompson </a:t>
            </a:r>
            <a:r>
              <a:rPr lang="en-AU" i="1" dirty="0"/>
              <a:t>et al.</a:t>
            </a:r>
            <a:r>
              <a:rPr lang="en-AU" dirty="0"/>
              <a:t> 2020 </a:t>
            </a:r>
            <a:r>
              <a:rPr lang="en-AU" i="1" dirty="0" err="1"/>
              <a:t>Ecol</a:t>
            </a:r>
            <a:r>
              <a:rPr lang="en-AU" i="1" dirty="0"/>
              <a:t> Lett</a:t>
            </a:r>
          </a:p>
        </p:txBody>
      </p:sp>
      <p:pic>
        <p:nvPicPr>
          <p:cNvPr id="7" name="Picture 6">
            <a:extLst>
              <a:ext uri="{FF2B5EF4-FFF2-40B4-BE49-F238E27FC236}">
                <a16:creationId xmlns:a16="http://schemas.microsoft.com/office/drawing/2014/main" id="{336A7EF6-E28B-6149-8549-86D567EF95AC}"/>
              </a:ext>
            </a:extLst>
          </p:cNvPr>
          <p:cNvPicPr>
            <a:picLocks noChangeAspect="1"/>
          </p:cNvPicPr>
          <p:nvPr/>
        </p:nvPicPr>
        <p:blipFill rotWithShape="1">
          <a:blip r:embed="rId2"/>
          <a:srcRect l="9967" t="22331" r="57296" b="44555"/>
          <a:stretch/>
        </p:blipFill>
        <p:spPr>
          <a:xfrm>
            <a:off x="10572751" y="0"/>
            <a:ext cx="1571625" cy="698094"/>
          </a:xfrm>
          <a:prstGeom prst="rect">
            <a:avLst/>
          </a:prstGeom>
        </p:spPr>
      </p:pic>
      <p:pic>
        <p:nvPicPr>
          <p:cNvPr id="4" name="Picture 3">
            <a:extLst>
              <a:ext uri="{FF2B5EF4-FFF2-40B4-BE49-F238E27FC236}">
                <a16:creationId xmlns:a16="http://schemas.microsoft.com/office/drawing/2014/main" id="{D449F9F7-695F-8A4C-93E0-1A45036EA6EC}"/>
              </a:ext>
            </a:extLst>
          </p:cNvPr>
          <p:cNvPicPr>
            <a:picLocks noChangeAspect="1"/>
          </p:cNvPicPr>
          <p:nvPr/>
        </p:nvPicPr>
        <p:blipFill>
          <a:blip r:embed="rId3"/>
          <a:stretch>
            <a:fillRect/>
          </a:stretch>
        </p:blipFill>
        <p:spPr>
          <a:xfrm>
            <a:off x="19050" y="12700"/>
            <a:ext cx="12153900" cy="6832600"/>
          </a:xfrm>
          <a:prstGeom prst="rect">
            <a:avLst/>
          </a:prstGeom>
        </p:spPr>
      </p:pic>
    </p:spTree>
    <p:extLst>
      <p:ext uri="{BB962C8B-B14F-4D97-AF65-F5344CB8AC3E}">
        <p14:creationId xmlns:p14="http://schemas.microsoft.com/office/powerpoint/2010/main" val="3285697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C7A64D5-5A78-644B-8E32-5C801FC410B6}"/>
              </a:ext>
            </a:extLst>
          </p:cNvPr>
          <p:cNvSpPr txBox="1"/>
          <p:nvPr/>
        </p:nvSpPr>
        <p:spPr>
          <a:xfrm>
            <a:off x="9166141" y="6496495"/>
            <a:ext cx="3060774" cy="369332"/>
          </a:xfrm>
          <a:prstGeom prst="rect">
            <a:avLst/>
          </a:prstGeom>
          <a:noFill/>
        </p:spPr>
        <p:txBody>
          <a:bodyPr wrap="none" rtlCol="0">
            <a:spAutoFit/>
          </a:bodyPr>
          <a:lstStyle/>
          <a:p>
            <a:r>
              <a:rPr lang="en-AU" dirty="0"/>
              <a:t>Thompson </a:t>
            </a:r>
            <a:r>
              <a:rPr lang="en-AU" i="1" dirty="0"/>
              <a:t>et al.</a:t>
            </a:r>
            <a:r>
              <a:rPr lang="en-AU" dirty="0"/>
              <a:t> 2020 </a:t>
            </a:r>
            <a:r>
              <a:rPr lang="en-AU" i="1" dirty="0" err="1"/>
              <a:t>Ecol</a:t>
            </a:r>
            <a:r>
              <a:rPr lang="en-AU" i="1" dirty="0"/>
              <a:t> Lett</a:t>
            </a:r>
          </a:p>
        </p:txBody>
      </p:sp>
      <p:pic>
        <p:nvPicPr>
          <p:cNvPr id="7" name="Picture 6">
            <a:extLst>
              <a:ext uri="{FF2B5EF4-FFF2-40B4-BE49-F238E27FC236}">
                <a16:creationId xmlns:a16="http://schemas.microsoft.com/office/drawing/2014/main" id="{DB557B21-75FB-714E-9AF4-22AA2B2CEF39}"/>
              </a:ext>
            </a:extLst>
          </p:cNvPr>
          <p:cNvPicPr>
            <a:picLocks noChangeAspect="1"/>
          </p:cNvPicPr>
          <p:nvPr/>
        </p:nvPicPr>
        <p:blipFill rotWithShape="1">
          <a:blip r:embed="rId2"/>
          <a:srcRect l="9967" t="22331" r="57296" b="44555"/>
          <a:stretch/>
        </p:blipFill>
        <p:spPr>
          <a:xfrm>
            <a:off x="10572751" y="0"/>
            <a:ext cx="1571625" cy="698094"/>
          </a:xfrm>
          <a:prstGeom prst="rect">
            <a:avLst/>
          </a:prstGeom>
        </p:spPr>
      </p:pic>
      <p:pic>
        <p:nvPicPr>
          <p:cNvPr id="5" name="Picture 4">
            <a:extLst>
              <a:ext uri="{FF2B5EF4-FFF2-40B4-BE49-F238E27FC236}">
                <a16:creationId xmlns:a16="http://schemas.microsoft.com/office/drawing/2014/main" id="{D912B2D5-27FD-EB46-8024-FE53105BF515}"/>
              </a:ext>
            </a:extLst>
          </p:cNvPr>
          <p:cNvPicPr>
            <a:picLocks noChangeAspect="1"/>
          </p:cNvPicPr>
          <p:nvPr/>
        </p:nvPicPr>
        <p:blipFill>
          <a:blip r:embed="rId3"/>
          <a:stretch>
            <a:fillRect/>
          </a:stretch>
        </p:blipFill>
        <p:spPr>
          <a:xfrm>
            <a:off x="19050" y="12700"/>
            <a:ext cx="12153900" cy="6832600"/>
          </a:xfrm>
          <a:prstGeom prst="rect">
            <a:avLst/>
          </a:prstGeom>
        </p:spPr>
      </p:pic>
    </p:spTree>
    <p:extLst>
      <p:ext uri="{BB962C8B-B14F-4D97-AF65-F5344CB8AC3E}">
        <p14:creationId xmlns:p14="http://schemas.microsoft.com/office/powerpoint/2010/main" val="1246357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B62E63C-E2B8-814C-B2EF-73AE13E91FE9}"/>
              </a:ext>
            </a:extLst>
          </p:cNvPr>
          <p:cNvSpPr txBox="1"/>
          <p:nvPr/>
        </p:nvSpPr>
        <p:spPr>
          <a:xfrm>
            <a:off x="9166141" y="6496495"/>
            <a:ext cx="3060774" cy="369332"/>
          </a:xfrm>
          <a:prstGeom prst="rect">
            <a:avLst/>
          </a:prstGeom>
          <a:noFill/>
        </p:spPr>
        <p:txBody>
          <a:bodyPr wrap="none" rtlCol="0">
            <a:spAutoFit/>
          </a:bodyPr>
          <a:lstStyle/>
          <a:p>
            <a:r>
              <a:rPr lang="en-AU" dirty="0"/>
              <a:t>Thompson </a:t>
            </a:r>
            <a:r>
              <a:rPr lang="en-AU" i="1" dirty="0"/>
              <a:t>et al.</a:t>
            </a:r>
            <a:r>
              <a:rPr lang="en-AU" dirty="0"/>
              <a:t> 2020 </a:t>
            </a:r>
            <a:r>
              <a:rPr lang="en-AU" i="1" dirty="0" err="1"/>
              <a:t>Ecol</a:t>
            </a:r>
            <a:r>
              <a:rPr lang="en-AU" i="1" dirty="0"/>
              <a:t> Lett</a:t>
            </a:r>
          </a:p>
        </p:txBody>
      </p:sp>
      <p:pic>
        <p:nvPicPr>
          <p:cNvPr id="9" name="Picture 8">
            <a:extLst>
              <a:ext uri="{FF2B5EF4-FFF2-40B4-BE49-F238E27FC236}">
                <a16:creationId xmlns:a16="http://schemas.microsoft.com/office/drawing/2014/main" id="{1B73174A-42D8-4641-BC46-181DAA266820}"/>
              </a:ext>
            </a:extLst>
          </p:cNvPr>
          <p:cNvPicPr>
            <a:picLocks noChangeAspect="1"/>
          </p:cNvPicPr>
          <p:nvPr/>
        </p:nvPicPr>
        <p:blipFill rotWithShape="1">
          <a:blip r:embed="rId2"/>
          <a:srcRect l="9967" t="22331" r="57296" b="44555"/>
          <a:stretch/>
        </p:blipFill>
        <p:spPr>
          <a:xfrm>
            <a:off x="10572751" y="0"/>
            <a:ext cx="1571625" cy="698094"/>
          </a:xfrm>
          <a:prstGeom prst="rect">
            <a:avLst/>
          </a:prstGeom>
        </p:spPr>
      </p:pic>
      <p:pic>
        <p:nvPicPr>
          <p:cNvPr id="3" name="Picture 2">
            <a:extLst>
              <a:ext uri="{FF2B5EF4-FFF2-40B4-BE49-F238E27FC236}">
                <a16:creationId xmlns:a16="http://schemas.microsoft.com/office/drawing/2014/main" id="{AFDB551F-C13F-EE4E-BD48-D743084579CE}"/>
              </a:ext>
            </a:extLst>
          </p:cNvPr>
          <p:cNvPicPr>
            <a:picLocks noChangeAspect="1"/>
          </p:cNvPicPr>
          <p:nvPr/>
        </p:nvPicPr>
        <p:blipFill>
          <a:blip r:embed="rId3"/>
          <a:stretch>
            <a:fillRect/>
          </a:stretch>
        </p:blipFill>
        <p:spPr>
          <a:xfrm>
            <a:off x="19050" y="12700"/>
            <a:ext cx="12153900" cy="6832600"/>
          </a:xfrm>
          <a:prstGeom prst="rect">
            <a:avLst/>
          </a:prstGeom>
        </p:spPr>
      </p:pic>
    </p:spTree>
    <p:extLst>
      <p:ext uri="{BB962C8B-B14F-4D97-AF65-F5344CB8AC3E}">
        <p14:creationId xmlns:p14="http://schemas.microsoft.com/office/powerpoint/2010/main" val="2609157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08E8764-18ED-7505-505C-C8CF1E81444C}"/>
              </a:ext>
            </a:extLst>
          </p:cNvPr>
          <p:cNvSpPr>
            <a:spLocks noGrp="1"/>
          </p:cNvSpPr>
          <p:nvPr>
            <p:ph type="title"/>
          </p:nvPr>
        </p:nvSpPr>
        <p:spPr>
          <a:xfrm>
            <a:off x="0" y="-234665"/>
            <a:ext cx="10515600" cy="1325563"/>
          </a:xfrm>
        </p:spPr>
        <p:txBody>
          <a:bodyPr/>
          <a:lstStyle/>
          <a:p>
            <a:r>
              <a:rPr lang="en-GB" dirty="0"/>
              <a:t>Revisit: Models and the Scientific Method</a:t>
            </a:r>
          </a:p>
        </p:txBody>
      </p:sp>
    </p:spTree>
    <p:extLst>
      <p:ext uri="{BB962C8B-B14F-4D97-AF65-F5344CB8AC3E}">
        <p14:creationId xmlns:p14="http://schemas.microsoft.com/office/powerpoint/2010/main" val="16560590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29AF3-4691-915A-9559-4FCBE47D1BC0}"/>
              </a:ext>
            </a:extLst>
          </p:cNvPr>
          <p:cNvSpPr>
            <a:spLocks noGrp="1"/>
          </p:cNvSpPr>
          <p:nvPr>
            <p:ph type="title"/>
          </p:nvPr>
        </p:nvSpPr>
        <p:spPr>
          <a:xfrm>
            <a:off x="0" y="-234665"/>
            <a:ext cx="10515600" cy="1325563"/>
          </a:xfrm>
        </p:spPr>
        <p:txBody>
          <a:bodyPr/>
          <a:lstStyle/>
          <a:p>
            <a:r>
              <a:rPr lang="en-GB" dirty="0"/>
              <a:t>Revisit: Models and the Scientific Method</a:t>
            </a:r>
          </a:p>
        </p:txBody>
      </p:sp>
      <p:sp>
        <p:nvSpPr>
          <p:cNvPr id="6" name="TextBox 5">
            <a:extLst>
              <a:ext uri="{FF2B5EF4-FFF2-40B4-BE49-F238E27FC236}">
                <a16:creationId xmlns:a16="http://schemas.microsoft.com/office/drawing/2014/main" id="{AD6482F1-56E3-D074-52A2-C32DD8906648}"/>
              </a:ext>
            </a:extLst>
          </p:cNvPr>
          <p:cNvSpPr txBox="1"/>
          <p:nvPr/>
        </p:nvSpPr>
        <p:spPr>
          <a:xfrm>
            <a:off x="5012899" y="1111664"/>
            <a:ext cx="2909670" cy="646331"/>
          </a:xfrm>
          <a:prstGeom prst="rect">
            <a:avLst/>
          </a:prstGeom>
          <a:noFill/>
          <a:ln w="12700">
            <a:solidFill>
              <a:schemeClr val="tx1"/>
            </a:solidFill>
          </a:ln>
          <a:effectLst/>
        </p:spPr>
        <p:txBody>
          <a:bodyPr wrap="square" rtlCol="0">
            <a:spAutoFit/>
          </a:bodyPr>
          <a:lstStyle/>
          <a:p>
            <a:pPr algn="ctr"/>
            <a:r>
              <a:rPr lang="en-AU" dirty="0"/>
              <a:t>Observation of a pattern (description)</a:t>
            </a:r>
          </a:p>
        </p:txBody>
      </p:sp>
      <p:sp>
        <p:nvSpPr>
          <p:cNvPr id="7" name="TextBox 6">
            <a:extLst>
              <a:ext uri="{FF2B5EF4-FFF2-40B4-BE49-F238E27FC236}">
                <a16:creationId xmlns:a16="http://schemas.microsoft.com/office/drawing/2014/main" id="{283DD3AD-E214-F4BD-30AC-ADEE57222273}"/>
              </a:ext>
            </a:extLst>
          </p:cNvPr>
          <p:cNvSpPr txBox="1"/>
          <p:nvPr/>
        </p:nvSpPr>
        <p:spPr>
          <a:xfrm>
            <a:off x="5391932" y="2404326"/>
            <a:ext cx="2166721" cy="646331"/>
          </a:xfrm>
          <a:prstGeom prst="rect">
            <a:avLst/>
          </a:prstGeom>
          <a:noFill/>
          <a:ln w="12700">
            <a:solidFill>
              <a:schemeClr val="tx1"/>
            </a:solidFill>
          </a:ln>
          <a:effectLst/>
        </p:spPr>
        <p:txBody>
          <a:bodyPr wrap="square" rtlCol="0">
            <a:spAutoFit/>
          </a:bodyPr>
          <a:lstStyle/>
          <a:p>
            <a:pPr algn="ctr"/>
            <a:r>
              <a:rPr lang="en-AU" dirty="0"/>
              <a:t>Propose explanation (how or why)</a:t>
            </a:r>
          </a:p>
        </p:txBody>
      </p:sp>
      <p:sp>
        <p:nvSpPr>
          <p:cNvPr id="8" name="TextBox 7">
            <a:extLst>
              <a:ext uri="{FF2B5EF4-FFF2-40B4-BE49-F238E27FC236}">
                <a16:creationId xmlns:a16="http://schemas.microsoft.com/office/drawing/2014/main" id="{6C3FDBCB-AF24-F46D-2DBE-181F84014537}"/>
              </a:ext>
            </a:extLst>
          </p:cNvPr>
          <p:cNvSpPr txBox="1"/>
          <p:nvPr/>
        </p:nvSpPr>
        <p:spPr>
          <a:xfrm>
            <a:off x="5616340" y="3740640"/>
            <a:ext cx="1717906" cy="369332"/>
          </a:xfrm>
          <a:prstGeom prst="rect">
            <a:avLst/>
          </a:prstGeom>
          <a:noFill/>
          <a:ln w="12700">
            <a:solidFill>
              <a:schemeClr val="tx1"/>
            </a:solidFill>
          </a:ln>
          <a:effectLst/>
        </p:spPr>
        <p:txBody>
          <a:bodyPr wrap="none" rtlCol="0">
            <a:spAutoFit/>
          </a:bodyPr>
          <a:lstStyle/>
          <a:p>
            <a:pPr algn="ctr"/>
            <a:r>
              <a:rPr lang="en-AU" dirty="0"/>
              <a:t>Make prediction</a:t>
            </a:r>
          </a:p>
        </p:txBody>
      </p:sp>
      <p:sp>
        <p:nvSpPr>
          <p:cNvPr id="9" name="TextBox 8">
            <a:extLst>
              <a:ext uri="{FF2B5EF4-FFF2-40B4-BE49-F238E27FC236}">
                <a16:creationId xmlns:a16="http://schemas.microsoft.com/office/drawing/2014/main" id="{DE3928A5-6A88-F9E4-1BDE-FF3C61471397}"/>
              </a:ext>
            </a:extLst>
          </p:cNvPr>
          <p:cNvSpPr txBox="1"/>
          <p:nvPr/>
        </p:nvSpPr>
        <p:spPr>
          <a:xfrm>
            <a:off x="5424749" y="5076953"/>
            <a:ext cx="2101088" cy="369332"/>
          </a:xfrm>
          <a:prstGeom prst="rect">
            <a:avLst/>
          </a:prstGeom>
          <a:noFill/>
          <a:ln w="12700">
            <a:solidFill>
              <a:schemeClr val="tx1"/>
            </a:solidFill>
          </a:ln>
          <a:effectLst/>
        </p:spPr>
        <p:txBody>
          <a:bodyPr wrap="none" rtlCol="0">
            <a:spAutoFit/>
          </a:bodyPr>
          <a:lstStyle/>
          <a:p>
            <a:pPr algn="ctr"/>
            <a:r>
              <a:rPr lang="en-AU" dirty="0"/>
              <a:t>Conduct experiment</a:t>
            </a:r>
          </a:p>
        </p:txBody>
      </p:sp>
      <p:sp>
        <p:nvSpPr>
          <p:cNvPr id="10" name="TextBox 9">
            <a:extLst>
              <a:ext uri="{FF2B5EF4-FFF2-40B4-BE49-F238E27FC236}">
                <a16:creationId xmlns:a16="http://schemas.microsoft.com/office/drawing/2014/main" id="{CB2C77E0-5A07-512E-66DB-77534641261A}"/>
              </a:ext>
            </a:extLst>
          </p:cNvPr>
          <p:cNvSpPr txBox="1"/>
          <p:nvPr/>
        </p:nvSpPr>
        <p:spPr>
          <a:xfrm>
            <a:off x="5724607" y="6413614"/>
            <a:ext cx="1501373" cy="369332"/>
          </a:xfrm>
          <a:prstGeom prst="rect">
            <a:avLst/>
          </a:prstGeom>
          <a:noFill/>
          <a:ln w="12700">
            <a:solidFill>
              <a:schemeClr val="tx1"/>
            </a:solidFill>
          </a:ln>
          <a:effectLst/>
        </p:spPr>
        <p:txBody>
          <a:bodyPr wrap="none" rtlCol="0">
            <a:spAutoFit/>
          </a:bodyPr>
          <a:lstStyle/>
          <a:p>
            <a:pPr algn="ctr"/>
            <a:r>
              <a:rPr lang="en-AU" dirty="0"/>
              <a:t>Interpretation</a:t>
            </a:r>
          </a:p>
        </p:txBody>
      </p:sp>
      <p:cxnSp>
        <p:nvCxnSpPr>
          <p:cNvPr id="11" name="Straight Arrow Connector 10">
            <a:extLst>
              <a:ext uri="{FF2B5EF4-FFF2-40B4-BE49-F238E27FC236}">
                <a16:creationId xmlns:a16="http://schemas.microsoft.com/office/drawing/2014/main" id="{8CB7366C-220A-4CBC-7D7D-A1FEFFCD8F99}"/>
              </a:ext>
            </a:extLst>
          </p:cNvPr>
          <p:cNvCxnSpPr>
            <a:cxnSpLocks/>
            <a:stCxn id="6" idx="2"/>
            <a:endCxn id="7" idx="0"/>
          </p:cNvCxnSpPr>
          <p:nvPr/>
        </p:nvCxnSpPr>
        <p:spPr>
          <a:xfrm>
            <a:off x="6467734" y="1757995"/>
            <a:ext cx="7559" cy="646331"/>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BA0C5FC-E4A8-A571-B0FD-5DD8EC751091}"/>
              </a:ext>
            </a:extLst>
          </p:cNvPr>
          <p:cNvCxnSpPr>
            <a:cxnSpLocks/>
            <a:stCxn id="7" idx="2"/>
            <a:endCxn id="8" idx="0"/>
          </p:cNvCxnSpPr>
          <p:nvPr/>
        </p:nvCxnSpPr>
        <p:spPr>
          <a:xfrm>
            <a:off x="6475293" y="3050657"/>
            <a:ext cx="0" cy="689983"/>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3F4CBE0-FAED-87A6-25F7-FF09410D9031}"/>
              </a:ext>
            </a:extLst>
          </p:cNvPr>
          <p:cNvCxnSpPr>
            <a:cxnSpLocks/>
            <a:stCxn id="8" idx="2"/>
          </p:cNvCxnSpPr>
          <p:nvPr/>
        </p:nvCxnSpPr>
        <p:spPr>
          <a:xfrm flipH="1">
            <a:off x="6467734" y="4109972"/>
            <a:ext cx="7559" cy="966981"/>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AFF9304-404D-2A6A-068E-7F0C9C72DDFF}"/>
              </a:ext>
            </a:extLst>
          </p:cNvPr>
          <p:cNvCxnSpPr>
            <a:cxnSpLocks/>
            <a:stCxn id="9" idx="2"/>
            <a:endCxn id="10" idx="0"/>
          </p:cNvCxnSpPr>
          <p:nvPr/>
        </p:nvCxnSpPr>
        <p:spPr>
          <a:xfrm>
            <a:off x="6475293" y="5446285"/>
            <a:ext cx="1" cy="967329"/>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BA3F20C-6604-A7DE-8649-F45B937A3DE0}"/>
              </a:ext>
            </a:extLst>
          </p:cNvPr>
          <p:cNvSpPr txBox="1"/>
          <p:nvPr/>
        </p:nvSpPr>
        <p:spPr>
          <a:xfrm>
            <a:off x="512526" y="2758096"/>
            <a:ext cx="3110263" cy="1446550"/>
          </a:xfrm>
          <a:prstGeom prst="rect">
            <a:avLst/>
          </a:prstGeom>
          <a:noFill/>
          <a:ln w="22225">
            <a:solidFill>
              <a:schemeClr val="tx1"/>
            </a:solidFill>
          </a:ln>
        </p:spPr>
        <p:txBody>
          <a:bodyPr wrap="square" rtlCol="0">
            <a:spAutoFit/>
          </a:bodyPr>
          <a:lstStyle/>
          <a:p>
            <a:pPr algn="ctr"/>
            <a:r>
              <a:rPr lang="en-AU" sz="2200" dirty="0"/>
              <a:t>Deriving explanations &amp; predictions from scientific theory: </a:t>
            </a:r>
          </a:p>
          <a:p>
            <a:pPr algn="ctr"/>
            <a:r>
              <a:rPr lang="en-AU" sz="2200" dirty="0"/>
              <a:t>‘Theoretical modelling’</a:t>
            </a:r>
          </a:p>
        </p:txBody>
      </p:sp>
      <p:sp>
        <p:nvSpPr>
          <p:cNvPr id="16" name="TextBox 15">
            <a:extLst>
              <a:ext uri="{FF2B5EF4-FFF2-40B4-BE49-F238E27FC236}">
                <a16:creationId xmlns:a16="http://schemas.microsoft.com/office/drawing/2014/main" id="{567C5AD8-8AF0-01BD-62F7-30C57A10B463}"/>
              </a:ext>
            </a:extLst>
          </p:cNvPr>
          <p:cNvSpPr txBox="1"/>
          <p:nvPr/>
        </p:nvSpPr>
        <p:spPr>
          <a:xfrm>
            <a:off x="613837" y="5206674"/>
            <a:ext cx="3657409" cy="1446550"/>
          </a:xfrm>
          <a:prstGeom prst="rect">
            <a:avLst/>
          </a:prstGeom>
          <a:noFill/>
          <a:ln w="22225">
            <a:solidFill>
              <a:schemeClr val="tx1"/>
            </a:solidFill>
          </a:ln>
        </p:spPr>
        <p:txBody>
          <a:bodyPr wrap="square" rtlCol="0">
            <a:spAutoFit/>
          </a:bodyPr>
          <a:lstStyle/>
          <a:p>
            <a:pPr algn="ctr"/>
            <a:r>
              <a:rPr lang="en-AU" sz="2200" dirty="0"/>
              <a:t>Confronting models with data:</a:t>
            </a:r>
          </a:p>
          <a:p>
            <a:pPr algn="ctr"/>
            <a:r>
              <a:rPr lang="en-AU" sz="2200" dirty="0"/>
              <a:t>Statistical analysis &amp; visualisation:</a:t>
            </a:r>
          </a:p>
          <a:p>
            <a:pPr algn="ctr"/>
            <a:r>
              <a:rPr lang="en-AU" sz="2200" dirty="0"/>
              <a:t>‘Statistical modelling’</a:t>
            </a:r>
          </a:p>
        </p:txBody>
      </p:sp>
      <p:sp>
        <p:nvSpPr>
          <p:cNvPr id="17" name="Right Arrow 16">
            <a:extLst>
              <a:ext uri="{FF2B5EF4-FFF2-40B4-BE49-F238E27FC236}">
                <a16:creationId xmlns:a16="http://schemas.microsoft.com/office/drawing/2014/main" id="{6294BCE5-CE9F-B0D7-D873-B75072D5943F}"/>
              </a:ext>
            </a:extLst>
          </p:cNvPr>
          <p:cNvSpPr/>
          <p:nvPr/>
        </p:nvSpPr>
        <p:spPr>
          <a:xfrm>
            <a:off x="4271246" y="5688291"/>
            <a:ext cx="2196488" cy="483317"/>
          </a:xfrm>
          <a:prstGeom prst="rightArrow">
            <a:avLst/>
          </a:prstGeom>
          <a:noFill/>
          <a:ln w="222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Right Arrow 17">
            <a:extLst>
              <a:ext uri="{FF2B5EF4-FFF2-40B4-BE49-F238E27FC236}">
                <a16:creationId xmlns:a16="http://schemas.microsoft.com/office/drawing/2014/main" id="{A3A27778-6768-BCF2-5057-B3CD747EBF2B}"/>
              </a:ext>
            </a:extLst>
          </p:cNvPr>
          <p:cNvSpPr/>
          <p:nvPr/>
        </p:nvSpPr>
        <p:spPr>
          <a:xfrm>
            <a:off x="3622790" y="2656402"/>
            <a:ext cx="1769142" cy="483317"/>
          </a:xfrm>
          <a:prstGeom prst="rightArrow">
            <a:avLst>
              <a:gd name="adj1" fmla="val 44088"/>
              <a:gd name="adj2" fmla="val 50000"/>
            </a:avLst>
          </a:prstGeom>
          <a:noFill/>
          <a:ln w="222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Right Arrow 18">
            <a:extLst>
              <a:ext uri="{FF2B5EF4-FFF2-40B4-BE49-F238E27FC236}">
                <a16:creationId xmlns:a16="http://schemas.microsoft.com/office/drawing/2014/main" id="{E2909B0C-5DE5-797D-DBB3-03A25395B31B}"/>
              </a:ext>
            </a:extLst>
          </p:cNvPr>
          <p:cNvSpPr/>
          <p:nvPr/>
        </p:nvSpPr>
        <p:spPr>
          <a:xfrm>
            <a:off x="3622789" y="3683459"/>
            <a:ext cx="1971703" cy="483317"/>
          </a:xfrm>
          <a:prstGeom prst="rightArrow">
            <a:avLst/>
          </a:prstGeom>
          <a:noFill/>
          <a:ln w="222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TextBox 19">
            <a:extLst>
              <a:ext uri="{FF2B5EF4-FFF2-40B4-BE49-F238E27FC236}">
                <a16:creationId xmlns:a16="http://schemas.microsoft.com/office/drawing/2014/main" id="{13DF899C-9B18-A953-9CA2-2B39BE183B6D}"/>
              </a:ext>
            </a:extLst>
          </p:cNvPr>
          <p:cNvSpPr txBox="1"/>
          <p:nvPr/>
        </p:nvSpPr>
        <p:spPr>
          <a:xfrm>
            <a:off x="8133447" y="2465881"/>
            <a:ext cx="3422732" cy="523220"/>
          </a:xfrm>
          <a:prstGeom prst="rect">
            <a:avLst/>
          </a:prstGeom>
          <a:noFill/>
        </p:spPr>
        <p:txBody>
          <a:bodyPr wrap="none" rtlCol="0">
            <a:spAutoFit/>
          </a:bodyPr>
          <a:lstStyle/>
          <a:p>
            <a:r>
              <a:rPr lang="en-GB" sz="2800" dirty="0"/>
              <a:t>Hypotheses != models</a:t>
            </a:r>
          </a:p>
        </p:txBody>
      </p:sp>
      <p:sp>
        <p:nvSpPr>
          <p:cNvPr id="21" name="TextBox 20">
            <a:extLst>
              <a:ext uri="{FF2B5EF4-FFF2-40B4-BE49-F238E27FC236}">
                <a16:creationId xmlns:a16="http://schemas.microsoft.com/office/drawing/2014/main" id="{C4E8167E-FC36-09E0-7176-43D0E0A26A79}"/>
              </a:ext>
            </a:extLst>
          </p:cNvPr>
          <p:cNvSpPr txBox="1"/>
          <p:nvPr/>
        </p:nvSpPr>
        <p:spPr>
          <a:xfrm>
            <a:off x="8326878" y="6517531"/>
            <a:ext cx="3630417" cy="369332"/>
          </a:xfrm>
          <a:prstGeom prst="rect">
            <a:avLst/>
          </a:prstGeom>
          <a:noFill/>
        </p:spPr>
        <p:txBody>
          <a:bodyPr wrap="none" rtlCol="0">
            <a:spAutoFit/>
          </a:bodyPr>
          <a:lstStyle/>
          <a:p>
            <a:r>
              <a:rPr lang="en-GB" dirty="0" err="1"/>
              <a:t>McElreath</a:t>
            </a:r>
            <a:r>
              <a:rPr lang="en-GB" dirty="0"/>
              <a:t> 2018 </a:t>
            </a:r>
            <a:r>
              <a:rPr lang="en-GB" i="1" dirty="0"/>
              <a:t>Statistical rethinking</a:t>
            </a:r>
            <a:endParaRPr lang="en-GB" dirty="0"/>
          </a:p>
        </p:txBody>
      </p:sp>
      <p:sp>
        <p:nvSpPr>
          <p:cNvPr id="22" name="TextBox 21">
            <a:extLst>
              <a:ext uri="{FF2B5EF4-FFF2-40B4-BE49-F238E27FC236}">
                <a16:creationId xmlns:a16="http://schemas.microsoft.com/office/drawing/2014/main" id="{7EC4B446-CE52-49FD-AA5B-849979447594}"/>
              </a:ext>
            </a:extLst>
          </p:cNvPr>
          <p:cNvSpPr txBox="1"/>
          <p:nvPr/>
        </p:nvSpPr>
        <p:spPr>
          <a:xfrm>
            <a:off x="8191793" y="910234"/>
            <a:ext cx="3741785" cy="1384995"/>
          </a:xfrm>
          <a:prstGeom prst="rect">
            <a:avLst/>
          </a:prstGeom>
          <a:noFill/>
        </p:spPr>
        <p:txBody>
          <a:bodyPr wrap="square" rtlCol="0">
            <a:spAutoFit/>
          </a:bodyPr>
          <a:lstStyle/>
          <a:p>
            <a:r>
              <a:rPr lang="en-GB" sz="2800" dirty="0"/>
              <a:t>“…scientific method cannot be reduced to a statistical procedure.”</a:t>
            </a:r>
          </a:p>
        </p:txBody>
      </p:sp>
    </p:spTree>
    <p:extLst>
      <p:ext uri="{BB962C8B-B14F-4D97-AF65-F5344CB8AC3E}">
        <p14:creationId xmlns:p14="http://schemas.microsoft.com/office/powerpoint/2010/main" val="30100314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8ABC78-8FAB-AD55-196E-45B85D320FAB}"/>
              </a:ext>
            </a:extLst>
          </p:cNvPr>
          <p:cNvPicPr>
            <a:picLocks noChangeAspect="1"/>
          </p:cNvPicPr>
          <p:nvPr/>
        </p:nvPicPr>
        <p:blipFill>
          <a:blip r:embed="rId3"/>
          <a:stretch>
            <a:fillRect/>
          </a:stretch>
        </p:blipFill>
        <p:spPr>
          <a:xfrm>
            <a:off x="0" y="792348"/>
            <a:ext cx="7772400" cy="6005264"/>
          </a:xfrm>
          <a:prstGeom prst="rect">
            <a:avLst/>
          </a:prstGeom>
        </p:spPr>
      </p:pic>
      <p:sp>
        <p:nvSpPr>
          <p:cNvPr id="4" name="TextBox 3">
            <a:extLst>
              <a:ext uri="{FF2B5EF4-FFF2-40B4-BE49-F238E27FC236}">
                <a16:creationId xmlns:a16="http://schemas.microsoft.com/office/drawing/2014/main" id="{86BE9EA9-FE83-563A-975F-C9C7510B4FE2}"/>
              </a:ext>
            </a:extLst>
          </p:cNvPr>
          <p:cNvSpPr txBox="1"/>
          <p:nvPr/>
        </p:nvSpPr>
        <p:spPr>
          <a:xfrm>
            <a:off x="8326878" y="6517531"/>
            <a:ext cx="3630417" cy="369332"/>
          </a:xfrm>
          <a:prstGeom prst="rect">
            <a:avLst/>
          </a:prstGeom>
          <a:noFill/>
        </p:spPr>
        <p:txBody>
          <a:bodyPr wrap="none" rtlCol="0">
            <a:spAutoFit/>
          </a:bodyPr>
          <a:lstStyle/>
          <a:p>
            <a:r>
              <a:rPr lang="en-GB" dirty="0" err="1"/>
              <a:t>McElreath</a:t>
            </a:r>
            <a:r>
              <a:rPr lang="en-GB" dirty="0"/>
              <a:t> 2018 </a:t>
            </a:r>
            <a:r>
              <a:rPr lang="en-GB" i="1" dirty="0"/>
              <a:t>Statistical rethinking</a:t>
            </a:r>
            <a:endParaRPr lang="en-GB" dirty="0"/>
          </a:p>
        </p:txBody>
      </p:sp>
      <p:sp>
        <p:nvSpPr>
          <p:cNvPr id="5" name="Title 1">
            <a:extLst>
              <a:ext uri="{FF2B5EF4-FFF2-40B4-BE49-F238E27FC236}">
                <a16:creationId xmlns:a16="http://schemas.microsoft.com/office/drawing/2014/main" id="{B8B9B465-B267-35D6-BCEC-F3803C50ABD5}"/>
              </a:ext>
            </a:extLst>
          </p:cNvPr>
          <p:cNvSpPr>
            <a:spLocks noGrp="1"/>
          </p:cNvSpPr>
          <p:nvPr>
            <p:ph type="title"/>
          </p:nvPr>
        </p:nvSpPr>
        <p:spPr>
          <a:xfrm>
            <a:off x="0" y="-234665"/>
            <a:ext cx="10515600" cy="1325563"/>
          </a:xfrm>
        </p:spPr>
        <p:txBody>
          <a:bodyPr/>
          <a:lstStyle/>
          <a:p>
            <a:r>
              <a:rPr lang="en-GB" dirty="0"/>
              <a:t>Example: neutrality vs selection in evolution</a:t>
            </a:r>
          </a:p>
        </p:txBody>
      </p:sp>
    </p:spTree>
    <p:extLst>
      <p:ext uri="{BB962C8B-B14F-4D97-AF65-F5344CB8AC3E}">
        <p14:creationId xmlns:p14="http://schemas.microsoft.com/office/powerpoint/2010/main" val="1630354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08738398-287D-9646-8B96-72FD5D803F6E}"/>
              </a:ext>
            </a:extLst>
          </p:cNvPr>
          <p:cNvGrpSpPr/>
          <p:nvPr/>
        </p:nvGrpSpPr>
        <p:grpSpPr>
          <a:xfrm>
            <a:off x="435936" y="1721920"/>
            <a:ext cx="8673850" cy="1200330"/>
            <a:chOff x="829340" y="2529995"/>
            <a:chExt cx="8673850" cy="1200330"/>
          </a:xfrm>
        </p:grpSpPr>
        <p:sp>
          <p:nvSpPr>
            <p:cNvPr id="8" name="TextBox 7">
              <a:extLst>
                <a:ext uri="{FF2B5EF4-FFF2-40B4-BE49-F238E27FC236}">
                  <a16:creationId xmlns:a16="http://schemas.microsoft.com/office/drawing/2014/main" id="{5DF57EB0-F2E4-3046-B44E-C4A585F56328}"/>
                </a:ext>
              </a:extLst>
            </p:cNvPr>
            <p:cNvSpPr txBox="1"/>
            <p:nvPr/>
          </p:nvSpPr>
          <p:spPr>
            <a:xfrm>
              <a:off x="829340" y="2529996"/>
              <a:ext cx="2210157" cy="1200329"/>
            </a:xfrm>
            <a:prstGeom prst="rect">
              <a:avLst/>
            </a:prstGeom>
            <a:noFill/>
          </p:spPr>
          <p:txBody>
            <a:bodyPr wrap="none" rtlCol="0">
              <a:spAutoFit/>
            </a:bodyPr>
            <a:lstStyle/>
            <a:p>
              <a:pPr algn="ctr"/>
              <a:r>
                <a:rPr lang="en-AU" sz="3600" dirty="0"/>
                <a:t>Population</a:t>
              </a:r>
            </a:p>
            <a:p>
              <a:pPr algn="ctr"/>
              <a:r>
                <a:rPr lang="en-AU" sz="3600" dirty="0"/>
                <a:t>dynamics</a:t>
              </a:r>
            </a:p>
          </p:txBody>
        </p:sp>
        <p:sp>
          <p:nvSpPr>
            <p:cNvPr id="9" name="TextBox 8">
              <a:extLst>
                <a:ext uri="{FF2B5EF4-FFF2-40B4-BE49-F238E27FC236}">
                  <a16:creationId xmlns:a16="http://schemas.microsoft.com/office/drawing/2014/main" id="{2E11A9E4-6B8D-7F4E-8ED6-9604159C7767}"/>
                </a:ext>
              </a:extLst>
            </p:cNvPr>
            <p:cNvSpPr txBox="1"/>
            <p:nvPr/>
          </p:nvSpPr>
          <p:spPr>
            <a:xfrm>
              <a:off x="3358228" y="2529996"/>
              <a:ext cx="2574739" cy="1200329"/>
            </a:xfrm>
            <a:prstGeom prst="rect">
              <a:avLst/>
            </a:prstGeom>
            <a:noFill/>
          </p:spPr>
          <p:txBody>
            <a:bodyPr wrap="square" rtlCol="0">
              <a:spAutoFit/>
            </a:bodyPr>
            <a:lstStyle/>
            <a:p>
              <a:pPr algn="ctr"/>
              <a:r>
                <a:rPr lang="en-AU" sz="3600" dirty="0"/>
                <a:t>Space (&amp; dispersal)</a:t>
              </a:r>
            </a:p>
          </p:txBody>
        </p:sp>
        <p:sp>
          <p:nvSpPr>
            <p:cNvPr id="10" name="TextBox 9">
              <a:extLst>
                <a:ext uri="{FF2B5EF4-FFF2-40B4-BE49-F238E27FC236}">
                  <a16:creationId xmlns:a16="http://schemas.microsoft.com/office/drawing/2014/main" id="{2C952DF3-161C-9549-80B3-C0299250053A}"/>
                </a:ext>
              </a:extLst>
            </p:cNvPr>
            <p:cNvSpPr txBox="1"/>
            <p:nvPr/>
          </p:nvSpPr>
          <p:spPr>
            <a:xfrm>
              <a:off x="6251698" y="2529995"/>
              <a:ext cx="2401512" cy="1200329"/>
            </a:xfrm>
            <a:prstGeom prst="rect">
              <a:avLst/>
            </a:prstGeom>
            <a:noFill/>
          </p:spPr>
          <p:txBody>
            <a:bodyPr wrap="square" rtlCol="0">
              <a:spAutoFit/>
            </a:bodyPr>
            <a:lstStyle/>
            <a:p>
              <a:pPr algn="ctr"/>
              <a:r>
                <a:rPr lang="en-AU" sz="3600" dirty="0"/>
                <a:t>Biotic interactions</a:t>
              </a:r>
            </a:p>
          </p:txBody>
        </p:sp>
        <p:sp>
          <p:nvSpPr>
            <p:cNvPr id="11" name="TextBox 10">
              <a:extLst>
                <a:ext uri="{FF2B5EF4-FFF2-40B4-BE49-F238E27FC236}">
                  <a16:creationId xmlns:a16="http://schemas.microsoft.com/office/drawing/2014/main" id="{6CFFC45F-DE35-6545-B90D-AAA9DE854083}"/>
                </a:ext>
              </a:extLst>
            </p:cNvPr>
            <p:cNvSpPr txBox="1"/>
            <p:nvPr/>
          </p:nvSpPr>
          <p:spPr>
            <a:xfrm>
              <a:off x="8973878" y="2668494"/>
              <a:ext cx="529312" cy="923330"/>
            </a:xfrm>
            <a:prstGeom prst="rect">
              <a:avLst/>
            </a:prstGeom>
            <a:noFill/>
          </p:spPr>
          <p:txBody>
            <a:bodyPr wrap="none" rtlCol="0">
              <a:spAutoFit/>
            </a:bodyPr>
            <a:lstStyle/>
            <a:p>
              <a:r>
                <a:rPr lang="en-AU" sz="5400" dirty="0"/>
                <a:t>=</a:t>
              </a:r>
            </a:p>
          </p:txBody>
        </p:sp>
        <p:sp>
          <p:nvSpPr>
            <p:cNvPr id="12" name="TextBox 11">
              <a:extLst>
                <a:ext uri="{FF2B5EF4-FFF2-40B4-BE49-F238E27FC236}">
                  <a16:creationId xmlns:a16="http://schemas.microsoft.com/office/drawing/2014/main" id="{77031DEC-5E41-3E48-B16F-90F177504507}"/>
                </a:ext>
              </a:extLst>
            </p:cNvPr>
            <p:cNvSpPr txBox="1"/>
            <p:nvPr/>
          </p:nvSpPr>
          <p:spPr>
            <a:xfrm>
              <a:off x="5827677" y="2668494"/>
              <a:ext cx="529312" cy="923330"/>
            </a:xfrm>
            <a:prstGeom prst="rect">
              <a:avLst/>
            </a:prstGeom>
            <a:noFill/>
          </p:spPr>
          <p:txBody>
            <a:bodyPr wrap="none" rtlCol="0">
              <a:spAutoFit/>
            </a:bodyPr>
            <a:lstStyle/>
            <a:p>
              <a:r>
                <a:rPr lang="en-AU" sz="5400" dirty="0"/>
                <a:t>+</a:t>
              </a:r>
            </a:p>
          </p:txBody>
        </p:sp>
        <p:sp>
          <p:nvSpPr>
            <p:cNvPr id="13" name="TextBox 12">
              <a:extLst>
                <a:ext uri="{FF2B5EF4-FFF2-40B4-BE49-F238E27FC236}">
                  <a16:creationId xmlns:a16="http://schemas.microsoft.com/office/drawing/2014/main" id="{8D0963F2-26CE-B04D-AD3D-07DB9CDDD704}"/>
                </a:ext>
              </a:extLst>
            </p:cNvPr>
            <p:cNvSpPr txBox="1"/>
            <p:nvPr/>
          </p:nvSpPr>
          <p:spPr>
            <a:xfrm>
              <a:off x="3000863" y="2668494"/>
              <a:ext cx="529312" cy="923330"/>
            </a:xfrm>
            <a:prstGeom prst="rect">
              <a:avLst/>
            </a:prstGeom>
            <a:noFill/>
          </p:spPr>
          <p:txBody>
            <a:bodyPr wrap="none" rtlCol="0">
              <a:spAutoFit/>
            </a:bodyPr>
            <a:lstStyle/>
            <a:p>
              <a:r>
                <a:rPr lang="en-AU" sz="5400" dirty="0"/>
                <a:t>+</a:t>
              </a:r>
            </a:p>
          </p:txBody>
        </p:sp>
      </p:grpSp>
      <p:sp>
        <p:nvSpPr>
          <p:cNvPr id="14" name="TextBox 13">
            <a:extLst>
              <a:ext uri="{FF2B5EF4-FFF2-40B4-BE49-F238E27FC236}">
                <a16:creationId xmlns:a16="http://schemas.microsoft.com/office/drawing/2014/main" id="{21CEF583-CEA8-0C4A-82D9-724CC8F05BA4}"/>
              </a:ext>
            </a:extLst>
          </p:cNvPr>
          <p:cNvSpPr txBox="1"/>
          <p:nvPr/>
        </p:nvSpPr>
        <p:spPr>
          <a:xfrm>
            <a:off x="3201799" y="3150503"/>
            <a:ext cx="7671972" cy="923330"/>
          </a:xfrm>
          <a:prstGeom prst="rect">
            <a:avLst/>
          </a:prstGeom>
          <a:noFill/>
        </p:spPr>
        <p:txBody>
          <a:bodyPr wrap="none" rtlCol="0">
            <a:spAutoFit/>
          </a:bodyPr>
          <a:lstStyle/>
          <a:p>
            <a:r>
              <a:rPr lang="en-AU" sz="5400" dirty="0"/>
              <a:t>Metacommunity dynamics</a:t>
            </a:r>
          </a:p>
        </p:txBody>
      </p:sp>
      <p:pic>
        <p:nvPicPr>
          <p:cNvPr id="16" name="Picture 15">
            <a:extLst>
              <a:ext uri="{FF2B5EF4-FFF2-40B4-BE49-F238E27FC236}">
                <a16:creationId xmlns:a16="http://schemas.microsoft.com/office/drawing/2014/main" id="{5FE2C2C6-A83C-754F-B99E-039236CAB66D}"/>
              </a:ext>
            </a:extLst>
          </p:cNvPr>
          <p:cNvPicPr>
            <a:picLocks noChangeAspect="1"/>
          </p:cNvPicPr>
          <p:nvPr/>
        </p:nvPicPr>
        <p:blipFill rotWithShape="1">
          <a:blip r:embed="rId2"/>
          <a:srcRect l="9967" t="22331" r="57296" b="44555"/>
          <a:stretch/>
        </p:blipFill>
        <p:spPr>
          <a:xfrm>
            <a:off x="10572751" y="0"/>
            <a:ext cx="1571625" cy="698094"/>
          </a:xfrm>
          <a:prstGeom prst="rect">
            <a:avLst/>
          </a:prstGeom>
        </p:spPr>
      </p:pic>
    </p:spTree>
    <p:extLst>
      <p:ext uri="{BB962C8B-B14F-4D97-AF65-F5344CB8AC3E}">
        <p14:creationId xmlns:p14="http://schemas.microsoft.com/office/powerpoint/2010/main" val="9300054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8ABC78-8FAB-AD55-196E-45B85D320FAB}"/>
              </a:ext>
            </a:extLst>
          </p:cNvPr>
          <p:cNvPicPr>
            <a:picLocks noChangeAspect="1"/>
          </p:cNvPicPr>
          <p:nvPr/>
        </p:nvPicPr>
        <p:blipFill>
          <a:blip r:embed="rId3"/>
          <a:stretch>
            <a:fillRect/>
          </a:stretch>
        </p:blipFill>
        <p:spPr>
          <a:xfrm>
            <a:off x="0" y="792348"/>
            <a:ext cx="7772400" cy="6005264"/>
          </a:xfrm>
          <a:prstGeom prst="rect">
            <a:avLst/>
          </a:prstGeom>
        </p:spPr>
      </p:pic>
      <p:sp>
        <p:nvSpPr>
          <p:cNvPr id="4" name="TextBox 3">
            <a:extLst>
              <a:ext uri="{FF2B5EF4-FFF2-40B4-BE49-F238E27FC236}">
                <a16:creationId xmlns:a16="http://schemas.microsoft.com/office/drawing/2014/main" id="{86BE9EA9-FE83-563A-975F-C9C7510B4FE2}"/>
              </a:ext>
            </a:extLst>
          </p:cNvPr>
          <p:cNvSpPr txBox="1"/>
          <p:nvPr/>
        </p:nvSpPr>
        <p:spPr>
          <a:xfrm>
            <a:off x="8326878" y="6517531"/>
            <a:ext cx="3630417" cy="369332"/>
          </a:xfrm>
          <a:prstGeom prst="rect">
            <a:avLst/>
          </a:prstGeom>
          <a:noFill/>
        </p:spPr>
        <p:txBody>
          <a:bodyPr wrap="none" rtlCol="0">
            <a:spAutoFit/>
          </a:bodyPr>
          <a:lstStyle/>
          <a:p>
            <a:r>
              <a:rPr lang="en-GB" dirty="0" err="1"/>
              <a:t>McElreath</a:t>
            </a:r>
            <a:r>
              <a:rPr lang="en-GB" dirty="0"/>
              <a:t> 2018 </a:t>
            </a:r>
            <a:r>
              <a:rPr lang="en-GB" i="1" dirty="0"/>
              <a:t>Statistical rethinking</a:t>
            </a:r>
            <a:endParaRPr lang="en-GB" dirty="0"/>
          </a:p>
        </p:txBody>
      </p:sp>
      <p:sp>
        <p:nvSpPr>
          <p:cNvPr id="2" name="TextBox 1">
            <a:extLst>
              <a:ext uri="{FF2B5EF4-FFF2-40B4-BE49-F238E27FC236}">
                <a16:creationId xmlns:a16="http://schemas.microsoft.com/office/drawing/2014/main" id="{3BF5BFD2-32C1-A3A0-17FB-7C78218C51EF}"/>
              </a:ext>
            </a:extLst>
          </p:cNvPr>
          <p:cNvSpPr txBox="1"/>
          <p:nvPr/>
        </p:nvSpPr>
        <p:spPr>
          <a:xfrm>
            <a:off x="7368655" y="1456064"/>
            <a:ext cx="4588640" cy="2123658"/>
          </a:xfrm>
          <a:prstGeom prst="rect">
            <a:avLst/>
          </a:prstGeom>
          <a:noFill/>
        </p:spPr>
        <p:txBody>
          <a:bodyPr wrap="square" rtlCol="0">
            <a:spAutoFit/>
          </a:bodyPr>
          <a:lstStyle/>
          <a:p>
            <a:pPr marL="342900" indent="-342900">
              <a:buFont typeface="Arial" panose="020B0604020202020204" pitchFamily="34" charset="0"/>
              <a:buChar char="•"/>
            </a:pPr>
            <a:r>
              <a:rPr lang="en-GB" sz="2200" dirty="0"/>
              <a:t>A statistical model can correspond to multiple process models.</a:t>
            </a:r>
          </a:p>
          <a:p>
            <a:pPr marL="342900" indent="-342900">
              <a:buFont typeface="Arial" panose="020B0604020202020204" pitchFamily="34" charset="0"/>
              <a:buChar char="•"/>
            </a:pPr>
            <a:r>
              <a:rPr lang="en-GB" sz="2200" dirty="0"/>
              <a:t>A hypothesis may correspond to multiple process models.</a:t>
            </a:r>
            <a:endParaRPr lang="en-GB" sz="2800" dirty="0"/>
          </a:p>
          <a:p>
            <a:pPr marL="342900" indent="-342900">
              <a:buFont typeface="Arial" panose="020B0604020202020204" pitchFamily="34" charset="0"/>
              <a:buChar char="•"/>
            </a:pPr>
            <a:r>
              <a:rPr lang="en-GB" sz="2200" dirty="0"/>
              <a:t>A statistical model can correspond to &gt;1 hypothesis.</a:t>
            </a:r>
          </a:p>
        </p:txBody>
      </p:sp>
      <p:sp>
        <p:nvSpPr>
          <p:cNvPr id="5" name="Title 1">
            <a:extLst>
              <a:ext uri="{FF2B5EF4-FFF2-40B4-BE49-F238E27FC236}">
                <a16:creationId xmlns:a16="http://schemas.microsoft.com/office/drawing/2014/main" id="{B8B9B465-B267-35D6-BCEC-F3803C50ABD5}"/>
              </a:ext>
            </a:extLst>
          </p:cNvPr>
          <p:cNvSpPr>
            <a:spLocks noGrp="1"/>
          </p:cNvSpPr>
          <p:nvPr>
            <p:ph type="title"/>
          </p:nvPr>
        </p:nvSpPr>
        <p:spPr>
          <a:xfrm>
            <a:off x="0" y="-234665"/>
            <a:ext cx="10515600" cy="1325563"/>
          </a:xfrm>
        </p:spPr>
        <p:txBody>
          <a:bodyPr/>
          <a:lstStyle/>
          <a:p>
            <a:r>
              <a:rPr lang="en-GB" dirty="0"/>
              <a:t>Example: neutrality vs selection in evolution</a:t>
            </a:r>
          </a:p>
        </p:txBody>
      </p:sp>
    </p:spTree>
    <p:extLst>
      <p:ext uri="{BB962C8B-B14F-4D97-AF65-F5344CB8AC3E}">
        <p14:creationId xmlns:p14="http://schemas.microsoft.com/office/powerpoint/2010/main" val="33581886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8ABC78-8FAB-AD55-196E-45B85D320FAB}"/>
              </a:ext>
            </a:extLst>
          </p:cNvPr>
          <p:cNvPicPr>
            <a:picLocks noChangeAspect="1"/>
          </p:cNvPicPr>
          <p:nvPr/>
        </p:nvPicPr>
        <p:blipFill>
          <a:blip r:embed="rId3"/>
          <a:stretch>
            <a:fillRect/>
          </a:stretch>
        </p:blipFill>
        <p:spPr>
          <a:xfrm>
            <a:off x="0" y="792348"/>
            <a:ext cx="7772400" cy="6005264"/>
          </a:xfrm>
          <a:prstGeom prst="rect">
            <a:avLst/>
          </a:prstGeom>
        </p:spPr>
      </p:pic>
      <p:sp>
        <p:nvSpPr>
          <p:cNvPr id="4" name="TextBox 3">
            <a:extLst>
              <a:ext uri="{FF2B5EF4-FFF2-40B4-BE49-F238E27FC236}">
                <a16:creationId xmlns:a16="http://schemas.microsoft.com/office/drawing/2014/main" id="{86BE9EA9-FE83-563A-975F-C9C7510B4FE2}"/>
              </a:ext>
            </a:extLst>
          </p:cNvPr>
          <p:cNvSpPr txBox="1"/>
          <p:nvPr/>
        </p:nvSpPr>
        <p:spPr>
          <a:xfrm>
            <a:off x="8326878" y="6517531"/>
            <a:ext cx="3630417" cy="369332"/>
          </a:xfrm>
          <a:prstGeom prst="rect">
            <a:avLst/>
          </a:prstGeom>
          <a:noFill/>
        </p:spPr>
        <p:txBody>
          <a:bodyPr wrap="none" rtlCol="0">
            <a:spAutoFit/>
          </a:bodyPr>
          <a:lstStyle/>
          <a:p>
            <a:r>
              <a:rPr lang="en-GB" dirty="0" err="1"/>
              <a:t>McElreath</a:t>
            </a:r>
            <a:r>
              <a:rPr lang="en-GB" dirty="0"/>
              <a:t> 2018 </a:t>
            </a:r>
            <a:r>
              <a:rPr lang="en-GB" i="1" dirty="0"/>
              <a:t>Statistical rethinking</a:t>
            </a:r>
            <a:endParaRPr lang="en-GB" dirty="0"/>
          </a:p>
        </p:txBody>
      </p:sp>
      <p:sp>
        <p:nvSpPr>
          <p:cNvPr id="2" name="TextBox 1">
            <a:extLst>
              <a:ext uri="{FF2B5EF4-FFF2-40B4-BE49-F238E27FC236}">
                <a16:creationId xmlns:a16="http://schemas.microsoft.com/office/drawing/2014/main" id="{3BF5BFD2-32C1-A3A0-17FB-7C78218C51EF}"/>
              </a:ext>
            </a:extLst>
          </p:cNvPr>
          <p:cNvSpPr txBox="1"/>
          <p:nvPr/>
        </p:nvSpPr>
        <p:spPr>
          <a:xfrm>
            <a:off x="7368655" y="1456064"/>
            <a:ext cx="4588640" cy="2123658"/>
          </a:xfrm>
          <a:prstGeom prst="rect">
            <a:avLst/>
          </a:prstGeom>
          <a:noFill/>
        </p:spPr>
        <p:txBody>
          <a:bodyPr wrap="square" rtlCol="0">
            <a:spAutoFit/>
          </a:bodyPr>
          <a:lstStyle/>
          <a:p>
            <a:pPr marL="342900" indent="-342900">
              <a:buFont typeface="Arial" panose="020B0604020202020204" pitchFamily="34" charset="0"/>
              <a:buChar char="•"/>
            </a:pPr>
            <a:r>
              <a:rPr lang="en-GB" sz="2200" dirty="0"/>
              <a:t>A statistical model can correspond to multiple process models.</a:t>
            </a:r>
          </a:p>
          <a:p>
            <a:pPr marL="342900" indent="-342900">
              <a:buFont typeface="Arial" panose="020B0604020202020204" pitchFamily="34" charset="0"/>
              <a:buChar char="•"/>
            </a:pPr>
            <a:r>
              <a:rPr lang="en-GB" sz="2200" dirty="0"/>
              <a:t>A hypothesis may correspond to multiple process models.</a:t>
            </a:r>
            <a:endParaRPr lang="en-GB" sz="2800" dirty="0"/>
          </a:p>
          <a:p>
            <a:pPr marL="342900" indent="-342900">
              <a:buFont typeface="Arial" panose="020B0604020202020204" pitchFamily="34" charset="0"/>
              <a:buChar char="•"/>
            </a:pPr>
            <a:r>
              <a:rPr lang="en-GB" sz="2200" dirty="0"/>
              <a:t>A statistical model can correspond to &gt;1 hypothesis.</a:t>
            </a:r>
          </a:p>
        </p:txBody>
      </p:sp>
      <p:sp>
        <p:nvSpPr>
          <p:cNvPr id="5" name="Title 1">
            <a:extLst>
              <a:ext uri="{FF2B5EF4-FFF2-40B4-BE49-F238E27FC236}">
                <a16:creationId xmlns:a16="http://schemas.microsoft.com/office/drawing/2014/main" id="{B8B9B465-B267-35D6-BCEC-F3803C50ABD5}"/>
              </a:ext>
            </a:extLst>
          </p:cNvPr>
          <p:cNvSpPr>
            <a:spLocks noGrp="1"/>
          </p:cNvSpPr>
          <p:nvPr>
            <p:ph type="title"/>
          </p:nvPr>
        </p:nvSpPr>
        <p:spPr>
          <a:xfrm>
            <a:off x="0" y="-234665"/>
            <a:ext cx="10515600" cy="1325563"/>
          </a:xfrm>
        </p:spPr>
        <p:txBody>
          <a:bodyPr/>
          <a:lstStyle/>
          <a:p>
            <a:r>
              <a:rPr lang="en-GB" dirty="0"/>
              <a:t>Example: neutrality vs selection in evolution</a:t>
            </a:r>
          </a:p>
        </p:txBody>
      </p:sp>
      <p:sp>
        <p:nvSpPr>
          <p:cNvPr id="3" name="TextBox 2">
            <a:extLst>
              <a:ext uri="{FF2B5EF4-FFF2-40B4-BE49-F238E27FC236}">
                <a16:creationId xmlns:a16="http://schemas.microsoft.com/office/drawing/2014/main" id="{A8A404A7-2CFC-46B0-7EC1-FE4DB0FCF496}"/>
              </a:ext>
            </a:extLst>
          </p:cNvPr>
          <p:cNvSpPr txBox="1"/>
          <p:nvPr/>
        </p:nvSpPr>
        <p:spPr>
          <a:xfrm>
            <a:off x="7368655" y="4028707"/>
            <a:ext cx="4588640" cy="1785104"/>
          </a:xfrm>
          <a:prstGeom prst="rect">
            <a:avLst/>
          </a:prstGeom>
          <a:noFill/>
        </p:spPr>
        <p:txBody>
          <a:bodyPr wrap="square" rtlCol="0">
            <a:spAutoFit/>
          </a:bodyPr>
          <a:lstStyle/>
          <a:p>
            <a:r>
              <a:rPr lang="en-GB" sz="2200" dirty="0"/>
              <a:t>Potential solution:</a:t>
            </a:r>
          </a:p>
          <a:p>
            <a:pPr marL="342900" indent="-342900">
              <a:buFont typeface="Arial" panose="020B0604020202020204" pitchFamily="34" charset="0"/>
              <a:buChar char="•"/>
            </a:pPr>
            <a:r>
              <a:rPr lang="en-GB" sz="2200" dirty="0"/>
              <a:t>Use multiple models. Want to compare (possibly multiple) predictions of more than one model.</a:t>
            </a:r>
          </a:p>
        </p:txBody>
      </p:sp>
    </p:spTree>
    <p:extLst>
      <p:ext uri="{BB962C8B-B14F-4D97-AF65-F5344CB8AC3E}">
        <p14:creationId xmlns:p14="http://schemas.microsoft.com/office/powerpoint/2010/main" val="20576331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E44FE7F-D843-803A-54F0-74AAA2219ED0}"/>
              </a:ext>
            </a:extLst>
          </p:cNvPr>
          <p:cNvSpPr>
            <a:spLocks noGrp="1"/>
          </p:cNvSpPr>
          <p:nvPr>
            <p:ph type="title"/>
          </p:nvPr>
        </p:nvSpPr>
        <p:spPr>
          <a:xfrm>
            <a:off x="0" y="-234665"/>
            <a:ext cx="10515600" cy="1325563"/>
          </a:xfrm>
        </p:spPr>
        <p:txBody>
          <a:bodyPr/>
          <a:lstStyle/>
          <a:p>
            <a:r>
              <a:rPr lang="en-GB" dirty="0"/>
              <a:t>Independent project</a:t>
            </a:r>
          </a:p>
        </p:txBody>
      </p:sp>
      <p:sp>
        <p:nvSpPr>
          <p:cNvPr id="5" name="TextBox 4">
            <a:extLst>
              <a:ext uri="{FF2B5EF4-FFF2-40B4-BE49-F238E27FC236}">
                <a16:creationId xmlns:a16="http://schemas.microsoft.com/office/drawing/2014/main" id="{0370E187-F0C8-98F9-E248-409F8F0ECC80}"/>
              </a:ext>
            </a:extLst>
          </p:cNvPr>
          <p:cNvSpPr txBox="1"/>
          <p:nvPr/>
        </p:nvSpPr>
        <p:spPr>
          <a:xfrm>
            <a:off x="1206393" y="1392454"/>
            <a:ext cx="8700932" cy="4031873"/>
          </a:xfrm>
          <a:prstGeom prst="rect">
            <a:avLst/>
          </a:prstGeom>
          <a:noFill/>
        </p:spPr>
        <p:txBody>
          <a:bodyPr wrap="square" rtlCol="0">
            <a:spAutoFit/>
          </a:bodyPr>
          <a:lstStyle/>
          <a:p>
            <a:pPr marL="342900" indent="-342900">
              <a:buFont typeface="Arial" panose="020B0604020202020204" pitchFamily="34" charset="0"/>
              <a:buChar char="•"/>
            </a:pPr>
            <a:r>
              <a:rPr lang="en-GB" sz="3200" dirty="0"/>
              <a:t>Use the Thompson metacommunity model to address a research question. For example,</a:t>
            </a:r>
          </a:p>
          <a:p>
            <a:pPr lvl="1"/>
            <a:r>
              <a:rPr lang="en-GB" sz="3200" dirty="0"/>
              <a:t> - How does habitat loss and/or fragmentation impact biodiversity? </a:t>
            </a:r>
          </a:p>
          <a:p>
            <a:pPr lvl="1"/>
            <a:r>
              <a:rPr lang="en-GB" sz="3200" dirty="0"/>
              <a:t> - How do environmental changes impact biodiversity?</a:t>
            </a:r>
          </a:p>
          <a:p>
            <a:pPr marL="457200" indent="-457200">
              <a:buFont typeface="Arial" panose="020B0604020202020204" pitchFamily="34" charset="0"/>
              <a:buChar char="•"/>
            </a:pPr>
            <a:r>
              <a:rPr lang="en-GB" sz="3200" dirty="0"/>
              <a:t>Prepare a 10 minute presentation to deliver Friday afternoon</a:t>
            </a:r>
          </a:p>
        </p:txBody>
      </p:sp>
    </p:spTree>
    <p:extLst>
      <p:ext uri="{BB962C8B-B14F-4D97-AF65-F5344CB8AC3E}">
        <p14:creationId xmlns:p14="http://schemas.microsoft.com/office/powerpoint/2010/main" val="3921251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2B2EC-CF4F-7D40-97B7-A4E64294EBF7}"/>
              </a:ext>
            </a:extLst>
          </p:cNvPr>
          <p:cNvSpPr>
            <a:spLocks noGrp="1"/>
          </p:cNvSpPr>
          <p:nvPr>
            <p:ph type="title"/>
          </p:nvPr>
        </p:nvSpPr>
        <p:spPr>
          <a:xfrm>
            <a:off x="9729" y="-243194"/>
            <a:ext cx="4328807" cy="1325563"/>
          </a:xfrm>
        </p:spPr>
        <p:txBody>
          <a:bodyPr/>
          <a:lstStyle/>
          <a:p>
            <a:r>
              <a:rPr lang="en-GB" dirty="0"/>
              <a:t>Biotic interactions</a:t>
            </a:r>
          </a:p>
        </p:txBody>
      </p:sp>
      <p:sp>
        <p:nvSpPr>
          <p:cNvPr id="3" name="Content Placeholder 2">
            <a:extLst>
              <a:ext uri="{FF2B5EF4-FFF2-40B4-BE49-F238E27FC236}">
                <a16:creationId xmlns:a16="http://schemas.microsoft.com/office/drawing/2014/main" id="{8A9CD89F-A23E-3E37-165E-24CA14F6CF54}"/>
              </a:ext>
            </a:extLst>
          </p:cNvPr>
          <p:cNvSpPr>
            <a:spLocks noGrp="1"/>
          </p:cNvSpPr>
          <p:nvPr>
            <p:ph idx="1"/>
          </p:nvPr>
        </p:nvSpPr>
        <p:spPr>
          <a:xfrm>
            <a:off x="303182" y="843129"/>
            <a:ext cx="10515600" cy="4351338"/>
          </a:xfrm>
        </p:spPr>
        <p:txBody>
          <a:bodyPr/>
          <a:lstStyle/>
          <a:p>
            <a:r>
              <a:rPr lang="en-GB" dirty="0"/>
              <a:t>Intraspecific and interspecific</a:t>
            </a:r>
          </a:p>
          <a:p>
            <a:r>
              <a:rPr lang="en-GB" dirty="0"/>
              <a:t>Competition</a:t>
            </a:r>
          </a:p>
          <a:p>
            <a:r>
              <a:rPr lang="en-GB" dirty="0"/>
              <a:t>Predation</a:t>
            </a:r>
          </a:p>
          <a:p>
            <a:r>
              <a:rPr lang="en-GB" dirty="0"/>
              <a:t>Herbivory</a:t>
            </a:r>
          </a:p>
          <a:p>
            <a:r>
              <a:rPr lang="en-GB" dirty="0"/>
              <a:t>Symbiosis: mutualism (+,+), </a:t>
            </a:r>
          </a:p>
          <a:p>
            <a:pPr marL="0" indent="0">
              <a:buNone/>
            </a:pPr>
            <a:r>
              <a:rPr lang="en-GB" dirty="0"/>
              <a:t>commensalism (+,0), parasitism (+,-)</a:t>
            </a:r>
          </a:p>
        </p:txBody>
      </p:sp>
      <p:pic>
        <p:nvPicPr>
          <p:cNvPr id="5" name="Picture 4">
            <a:extLst>
              <a:ext uri="{FF2B5EF4-FFF2-40B4-BE49-F238E27FC236}">
                <a16:creationId xmlns:a16="http://schemas.microsoft.com/office/drawing/2014/main" id="{4F29CC02-52F7-E3F2-8AEC-FA4F861086D4}"/>
              </a:ext>
            </a:extLst>
          </p:cNvPr>
          <p:cNvPicPr>
            <a:picLocks noChangeAspect="1"/>
          </p:cNvPicPr>
          <p:nvPr/>
        </p:nvPicPr>
        <p:blipFill>
          <a:blip r:embed="rId2"/>
          <a:stretch>
            <a:fillRect/>
          </a:stretch>
        </p:blipFill>
        <p:spPr>
          <a:xfrm>
            <a:off x="6337572" y="3964149"/>
            <a:ext cx="4345020" cy="2893851"/>
          </a:xfrm>
          <a:prstGeom prst="rect">
            <a:avLst/>
          </a:prstGeom>
        </p:spPr>
      </p:pic>
      <p:pic>
        <p:nvPicPr>
          <p:cNvPr id="7" name="Picture 6">
            <a:extLst>
              <a:ext uri="{FF2B5EF4-FFF2-40B4-BE49-F238E27FC236}">
                <a16:creationId xmlns:a16="http://schemas.microsoft.com/office/drawing/2014/main" id="{1A7A9B03-9470-C1A6-500F-F0DA6A24266A}"/>
              </a:ext>
            </a:extLst>
          </p:cNvPr>
          <p:cNvPicPr>
            <a:picLocks noChangeAspect="1"/>
          </p:cNvPicPr>
          <p:nvPr/>
        </p:nvPicPr>
        <p:blipFill>
          <a:blip r:embed="rId3"/>
          <a:stretch>
            <a:fillRect/>
          </a:stretch>
        </p:blipFill>
        <p:spPr>
          <a:xfrm>
            <a:off x="1169887" y="3973945"/>
            <a:ext cx="3966318" cy="2635599"/>
          </a:xfrm>
          <a:prstGeom prst="rect">
            <a:avLst/>
          </a:prstGeom>
        </p:spPr>
      </p:pic>
      <p:pic>
        <p:nvPicPr>
          <p:cNvPr id="9" name="Picture 8">
            <a:extLst>
              <a:ext uri="{FF2B5EF4-FFF2-40B4-BE49-F238E27FC236}">
                <a16:creationId xmlns:a16="http://schemas.microsoft.com/office/drawing/2014/main" id="{DC6C1855-B667-A96F-0A74-810CA3CA30EF}"/>
              </a:ext>
            </a:extLst>
          </p:cNvPr>
          <p:cNvPicPr>
            <a:picLocks noChangeAspect="1"/>
          </p:cNvPicPr>
          <p:nvPr/>
        </p:nvPicPr>
        <p:blipFill>
          <a:blip r:embed="rId4"/>
          <a:stretch>
            <a:fillRect/>
          </a:stretch>
        </p:blipFill>
        <p:spPr>
          <a:xfrm>
            <a:off x="5924143" y="70463"/>
            <a:ext cx="5243209" cy="3932407"/>
          </a:xfrm>
          <a:prstGeom prst="rect">
            <a:avLst/>
          </a:prstGeom>
        </p:spPr>
      </p:pic>
    </p:spTree>
    <p:extLst>
      <p:ext uri="{BB962C8B-B14F-4D97-AF65-F5344CB8AC3E}">
        <p14:creationId xmlns:p14="http://schemas.microsoft.com/office/powerpoint/2010/main" val="4103113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C229EBA-EA80-331A-EA82-0DB29D399958}"/>
              </a:ext>
            </a:extLst>
          </p:cNvPr>
          <p:cNvPicPr>
            <a:picLocks noChangeAspect="1"/>
          </p:cNvPicPr>
          <p:nvPr/>
        </p:nvPicPr>
        <p:blipFill rotWithShape="1">
          <a:blip r:embed="rId2"/>
          <a:srcRect r="66375" b="29039"/>
          <a:stretch/>
        </p:blipFill>
        <p:spPr>
          <a:xfrm>
            <a:off x="119949" y="1304624"/>
            <a:ext cx="4018914" cy="3151873"/>
          </a:xfrm>
          <a:prstGeom prst="rect">
            <a:avLst/>
          </a:prstGeom>
        </p:spPr>
      </p:pic>
      <p:grpSp>
        <p:nvGrpSpPr>
          <p:cNvPr id="11" name="Group 10">
            <a:extLst>
              <a:ext uri="{FF2B5EF4-FFF2-40B4-BE49-F238E27FC236}">
                <a16:creationId xmlns:a16="http://schemas.microsoft.com/office/drawing/2014/main" id="{0F5E6DC0-24CB-F901-315B-6CE1912A8DA8}"/>
              </a:ext>
            </a:extLst>
          </p:cNvPr>
          <p:cNvGrpSpPr/>
          <p:nvPr/>
        </p:nvGrpSpPr>
        <p:grpSpPr>
          <a:xfrm>
            <a:off x="1312236" y="0"/>
            <a:ext cx="9462170" cy="1200330"/>
            <a:chOff x="829340" y="2529995"/>
            <a:chExt cx="9462170" cy="1200330"/>
          </a:xfrm>
        </p:grpSpPr>
        <p:sp>
          <p:nvSpPr>
            <p:cNvPr id="12" name="TextBox 11">
              <a:extLst>
                <a:ext uri="{FF2B5EF4-FFF2-40B4-BE49-F238E27FC236}">
                  <a16:creationId xmlns:a16="http://schemas.microsoft.com/office/drawing/2014/main" id="{AB110E41-B447-2C01-A0BB-32F7484B1BDA}"/>
                </a:ext>
              </a:extLst>
            </p:cNvPr>
            <p:cNvSpPr txBox="1"/>
            <p:nvPr/>
          </p:nvSpPr>
          <p:spPr>
            <a:xfrm>
              <a:off x="829340" y="2529996"/>
              <a:ext cx="2210157" cy="1200329"/>
            </a:xfrm>
            <a:prstGeom prst="rect">
              <a:avLst/>
            </a:prstGeom>
            <a:noFill/>
          </p:spPr>
          <p:txBody>
            <a:bodyPr wrap="none" rtlCol="0">
              <a:spAutoFit/>
            </a:bodyPr>
            <a:lstStyle/>
            <a:p>
              <a:pPr algn="ctr"/>
              <a:r>
                <a:rPr lang="en-AU" sz="3600" dirty="0"/>
                <a:t>Population</a:t>
              </a:r>
            </a:p>
            <a:p>
              <a:pPr algn="ctr"/>
              <a:r>
                <a:rPr lang="en-AU" sz="3600" dirty="0"/>
                <a:t>dynamics</a:t>
              </a:r>
            </a:p>
          </p:txBody>
        </p:sp>
        <p:sp>
          <p:nvSpPr>
            <p:cNvPr id="13" name="TextBox 12">
              <a:extLst>
                <a:ext uri="{FF2B5EF4-FFF2-40B4-BE49-F238E27FC236}">
                  <a16:creationId xmlns:a16="http://schemas.microsoft.com/office/drawing/2014/main" id="{76D9F70D-8582-C00B-CAB7-D30EC6C43F7E}"/>
                </a:ext>
              </a:extLst>
            </p:cNvPr>
            <p:cNvSpPr txBox="1"/>
            <p:nvPr/>
          </p:nvSpPr>
          <p:spPr>
            <a:xfrm>
              <a:off x="4183728" y="2529996"/>
              <a:ext cx="2574739" cy="1200329"/>
            </a:xfrm>
            <a:prstGeom prst="rect">
              <a:avLst/>
            </a:prstGeom>
            <a:noFill/>
          </p:spPr>
          <p:txBody>
            <a:bodyPr wrap="square" rtlCol="0">
              <a:spAutoFit/>
            </a:bodyPr>
            <a:lstStyle/>
            <a:p>
              <a:pPr algn="ctr"/>
              <a:r>
                <a:rPr lang="en-AU" sz="3600" dirty="0"/>
                <a:t>Space (&amp;   dispersal)</a:t>
              </a:r>
            </a:p>
          </p:txBody>
        </p:sp>
        <p:sp>
          <p:nvSpPr>
            <p:cNvPr id="14" name="TextBox 13">
              <a:extLst>
                <a:ext uri="{FF2B5EF4-FFF2-40B4-BE49-F238E27FC236}">
                  <a16:creationId xmlns:a16="http://schemas.microsoft.com/office/drawing/2014/main" id="{96C46523-D207-2E11-8203-F1EBD604286C}"/>
                </a:ext>
              </a:extLst>
            </p:cNvPr>
            <p:cNvSpPr txBox="1"/>
            <p:nvPr/>
          </p:nvSpPr>
          <p:spPr>
            <a:xfrm>
              <a:off x="7889998" y="2529995"/>
              <a:ext cx="2401512" cy="1200329"/>
            </a:xfrm>
            <a:prstGeom prst="rect">
              <a:avLst/>
            </a:prstGeom>
            <a:noFill/>
          </p:spPr>
          <p:txBody>
            <a:bodyPr wrap="square" rtlCol="0">
              <a:spAutoFit/>
            </a:bodyPr>
            <a:lstStyle/>
            <a:p>
              <a:pPr algn="ctr"/>
              <a:r>
                <a:rPr lang="en-AU" sz="3600" dirty="0"/>
                <a:t>Biotic interactions</a:t>
              </a:r>
            </a:p>
          </p:txBody>
        </p:sp>
        <p:sp>
          <p:nvSpPr>
            <p:cNvPr id="16" name="TextBox 15">
              <a:extLst>
                <a:ext uri="{FF2B5EF4-FFF2-40B4-BE49-F238E27FC236}">
                  <a16:creationId xmlns:a16="http://schemas.microsoft.com/office/drawing/2014/main" id="{AAB9D926-E6D3-E913-95D1-7D07C99056B8}"/>
                </a:ext>
              </a:extLst>
            </p:cNvPr>
            <p:cNvSpPr txBox="1"/>
            <p:nvPr/>
          </p:nvSpPr>
          <p:spPr>
            <a:xfrm>
              <a:off x="6996077" y="2668494"/>
              <a:ext cx="529312" cy="923330"/>
            </a:xfrm>
            <a:prstGeom prst="rect">
              <a:avLst/>
            </a:prstGeom>
            <a:noFill/>
          </p:spPr>
          <p:txBody>
            <a:bodyPr wrap="none" rtlCol="0">
              <a:spAutoFit/>
            </a:bodyPr>
            <a:lstStyle/>
            <a:p>
              <a:r>
                <a:rPr lang="en-AU" sz="5400" dirty="0"/>
                <a:t>+</a:t>
              </a:r>
            </a:p>
          </p:txBody>
        </p:sp>
        <p:sp>
          <p:nvSpPr>
            <p:cNvPr id="17" name="TextBox 16">
              <a:extLst>
                <a:ext uri="{FF2B5EF4-FFF2-40B4-BE49-F238E27FC236}">
                  <a16:creationId xmlns:a16="http://schemas.microsoft.com/office/drawing/2014/main" id="{2B00944F-8997-AF27-832A-2B4AFBAD4E03}"/>
                </a:ext>
              </a:extLst>
            </p:cNvPr>
            <p:cNvSpPr txBox="1"/>
            <p:nvPr/>
          </p:nvSpPr>
          <p:spPr>
            <a:xfrm>
              <a:off x="3280263" y="2668494"/>
              <a:ext cx="686406" cy="923330"/>
            </a:xfrm>
            <a:prstGeom prst="rect">
              <a:avLst/>
            </a:prstGeom>
            <a:noFill/>
          </p:spPr>
          <p:txBody>
            <a:bodyPr wrap="none" rtlCol="0">
              <a:spAutoFit/>
            </a:bodyPr>
            <a:lstStyle/>
            <a:p>
              <a:r>
                <a:rPr lang="en-AU" sz="5400" dirty="0"/>
                <a:t> +</a:t>
              </a:r>
            </a:p>
          </p:txBody>
        </p:sp>
      </p:grpSp>
      <p:sp>
        <p:nvSpPr>
          <p:cNvPr id="18" name="Rectangle 17">
            <a:extLst>
              <a:ext uri="{FF2B5EF4-FFF2-40B4-BE49-F238E27FC236}">
                <a16:creationId xmlns:a16="http://schemas.microsoft.com/office/drawing/2014/main" id="{1E2C41D3-DA5D-E8D9-E15E-CA12594E786B}"/>
              </a:ext>
            </a:extLst>
          </p:cNvPr>
          <p:cNvSpPr/>
          <p:nvPr/>
        </p:nvSpPr>
        <p:spPr>
          <a:xfrm>
            <a:off x="241300" y="1304624"/>
            <a:ext cx="431800" cy="43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8752885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C229EBA-EA80-331A-EA82-0DB29D399958}"/>
              </a:ext>
            </a:extLst>
          </p:cNvPr>
          <p:cNvPicPr>
            <a:picLocks noChangeAspect="1"/>
          </p:cNvPicPr>
          <p:nvPr/>
        </p:nvPicPr>
        <p:blipFill rotWithShape="1">
          <a:blip r:embed="rId2"/>
          <a:srcRect r="34000" b="29039"/>
          <a:stretch/>
        </p:blipFill>
        <p:spPr>
          <a:xfrm>
            <a:off x="119949" y="1304624"/>
            <a:ext cx="7888336" cy="3151873"/>
          </a:xfrm>
          <a:prstGeom prst="rect">
            <a:avLst/>
          </a:prstGeom>
        </p:spPr>
      </p:pic>
      <p:sp>
        <p:nvSpPr>
          <p:cNvPr id="2" name="Rectangle 1">
            <a:extLst>
              <a:ext uri="{FF2B5EF4-FFF2-40B4-BE49-F238E27FC236}">
                <a16:creationId xmlns:a16="http://schemas.microsoft.com/office/drawing/2014/main" id="{710B7864-F502-CDFE-F07C-045BEC8401B9}"/>
              </a:ext>
            </a:extLst>
          </p:cNvPr>
          <p:cNvSpPr/>
          <p:nvPr/>
        </p:nvSpPr>
        <p:spPr>
          <a:xfrm>
            <a:off x="3888606" y="1155032"/>
            <a:ext cx="3927108" cy="33014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 name="Group 3">
            <a:extLst>
              <a:ext uri="{FF2B5EF4-FFF2-40B4-BE49-F238E27FC236}">
                <a16:creationId xmlns:a16="http://schemas.microsoft.com/office/drawing/2014/main" id="{C349FD71-7681-B500-3A9C-4F903478D11F}"/>
              </a:ext>
            </a:extLst>
          </p:cNvPr>
          <p:cNvGrpSpPr/>
          <p:nvPr/>
        </p:nvGrpSpPr>
        <p:grpSpPr>
          <a:xfrm>
            <a:off x="1312236" y="0"/>
            <a:ext cx="9462170" cy="1200330"/>
            <a:chOff x="829340" y="2529995"/>
            <a:chExt cx="9462170" cy="1200330"/>
          </a:xfrm>
        </p:grpSpPr>
        <p:sp>
          <p:nvSpPr>
            <p:cNvPr id="5" name="TextBox 4">
              <a:extLst>
                <a:ext uri="{FF2B5EF4-FFF2-40B4-BE49-F238E27FC236}">
                  <a16:creationId xmlns:a16="http://schemas.microsoft.com/office/drawing/2014/main" id="{EF3D4085-E1F7-DDE5-CAA7-ED487E50B4FF}"/>
                </a:ext>
              </a:extLst>
            </p:cNvPr>
            <p:cNvSpPr txBox="1"/>
            <p:nvPr/>
          </p:nvSpPr>
          <p:spPr>
            <a:xfrm>
              <a:off x="829340" y="2529996"/>
              <a:ext cx="2210157" cy="1200329"/>
            </a:xfrm>
            <a:prstGeom prst="rect">
              <a:avLst/>
            </a:prstGeom>
            <a:noFill/>
          </p:spPr>
          <p:txBody>
            <a:bodyPr wrap="none" rtlCol="0">
              <a:spAutoFit/>
            </a:bodyPr>
            <a:lstStyle/>
            <a:p>
              <a:pPr algn="ctr"/>
              <a:r>
                <a:rPr lang="en-AU" sz="3600" dirty="0"/>
                <a:t>Population</a:t>
              </a:r>
            </a:p>
            <a:p>
              <a:pPr algn="ctr"/>
              <a:r>
                <a:rPr lang="en-AU" sz="3600" dirty="0"/>
                <a:t>dynamics</a:t>
              </a:r>
            </a:p>
          </p:txBody>
        </p:sp>
        <p:sp>
          <p:nvSpPr>
            <p:cNvPr id="6" name="TextBox 5">
              <a:extLst>
                <a:ext uri="{FF2B5EF4-FFF2-40B4-BE49-F238E27FC236}">
                  <a16:creationId xmlns:a16="http://schemas.microsoft.com/office/drawing/2014/main" id="{B8E3D25E-FEBE-4498-3FDB-2C901A488FD2}"/>
                </a:ext>
              </a:extLst>
            </p:cNvPr>
            <p:cNvSpPr txBox="1"/>
            <p:nvPr/>
          </p:nvSpPr>
          <p:spPr>
            <a:xfrm>
              <a:off x="4183728" y="2529996"/>
              <a:ext cx="2574739" cy="1200329"/>
            </a:xfrm>
            <a:prstGeom prst="rect">
              <a:avLst/>
            </a:prstGeom>
            <a:noFill/>
          </p:spPr>
          <p:txBody>
            <a:bodyPr wrap="square" rtlCol="0">
              <a:spAutoFit/>
            </a:bodyPr>
            <a:lstStyle/>
            <a:p>
              <a:pPr algn="ctr"/>
              <a:r>
                <a:rPr lang="en-AU" sz="3600" dirty="0"/>
                <a:t>Space (&amp;   dispersal)</a:t>
              </a:r>
            </a:p>
          </p:txBody>
        </p:sp>
        <p:sp>
          <p:nvSpPr>
            <p:cNvPr id="7" name="TextBox 6">
              <a:extLst>
                <a:ext uri="{FF2B5EF4-FFF2-40B4-BE49-F238E27FC236}">
                  <a16:creationId xmlns:a16="http://schemas.microsoft.com/office/drawing/2014/main" id="{50BF83F1-8097-ED52-CB65-CFB8D46D476A}"/>
                </a:ext>
              </a:extLst>
            </p:cNvPr>
            <p:cNvSpPr txBox="1"/>
            <p:nvPr/>
          </p:nvSpPr>
          <p:spPr>
            <a:xfrm>
              <a:off x="7889998" y="2529995"/>
              <a:ext cx="2401512" cy="1200329"/>
            </a:xfrm>
            <a:prstGeom prst="rect">
              <a:avLst/>
            </a:prstGeom>
            <a:noFill/>
          </p:spPr>
          <p:txBody>
            <a:bodyPr wrap="square" rtlCol="0">
              <a:spAutoFit/>
            </a:bodyPr>
            <a:lstStyle/>
            <a:p>
              <a:pPr algn="ctr"/>
              <a:r>
                <a:rPr lang="en-AU" sz="3600" dirty="0"/>
                <a:t>Biotic interactions</a:t>
              </a:r>
            </a:p>
          </p:txBody>
        </p:sp>
        <p:sp>
          <p:nvSpPr>
            <p:cNvPr id="8" name="TextBox 7">
              <a:extLst>
                <a:ext uri="{FF2B5EF4-FFF2-40B4-BE49-F238E27FC236}">
                  <a16:creationId xmlns:a16="http://schemas.microsoft.com/office/drawing/2014/main" id="{C1FBAE6B-9C28-94E8-5134-35DFF754C999}"/>
                </a:ext>
              </a:extLst>
            </p:cNvPr>
            <p:cNvSpPr txBox="1"/>
            <p:nvPr/>
          </p:nvSpPr>
          <p:spPr>
            <a:xfrm>
              <a:off x="6996077" y="2668494"/>
              <a:ext cx="529312" cy="923330"/>
            </a:xfrm>
            <a:prstGeom prst="rect">
              <a:avLst/>
            </a:prstGeom>
            <a:noFill/>
          </p:spPr>
          <p:txBody>
            <a:bodyPr wrap="none" rtlCol="0">
              <a:spAutoFit/>
            </a:bodyPr>
            <a:lstStyle/>
            <a:p>
              <a:r>
                <a:rPr lang="en-AU" sz="5400" dirty="0"/>
                <a:t>+</a:t>
              </a:r>
            </a:p>
          </p:txBody>
        </p:sp>
        <p:sp>
          <p:nvSpPr>
            <p:cNvPr id="10" name="TextBox 9">
              <a:extLst>
                <a:ext uri="{FF2B5EF4-FFF2-40B4-BE49-F238E27FC236}">
                  <a16:creationId xmlns:a16="http://schemas.microsoft.com/office/drawing/2014/main" id="{33DFEFC6-819C-49D1-45C1-74F70CE18069}"/>
                </a:ext>
              </a:extLst>
            </p:cNvPr>
            <p:cNvSpPr txBox="1"/>
            <p:nvPr/>
          </p:nvSpPr>
          <p:spPr>
            <a:xfrm>
              <a:off x="3280263" y="2668494"/>
              <a:ext cx="686406" cy="923330"/>
            </a:xfrm>
            <a:prstGeom prst="rect">
              <a:avLst/>
            </a:prstGeom>
            <a:noFill/>
          </p:spPr>
          <p:txBody>
            <a:bodyPr wrap="none" rtlCol="0">
              <a:spAutoFit/>
            </a:bodyPr>
            <a:lstStyle/>
            <a:p>
              <a:r>
                <a:rPr lang="en-AU" sz="5400" dirty="0"/>
                <a:t> +</a:t>
              </a:r>
            </a:p>
          </p:txBody>
        </p:sp>
      </p:grpSp>
      <p:pic>
        <p:nvPicPr>
          <p:cNvPr id="11" name="Picture 10">
            <a:extLst>
              <a:ext uri="{FF2B5EF4-FFF2-40B4-BE49-F238E27FC236}">
                <a16:creationId xmlns:a16="http://schemas.microsoft.com/office/drawing/2014/main" id="{D45F77E0-49A6-B4FD-DEC1-AB9A64A78AA1}"/>
              </a:ext>
            </a:extLst>
          </p:cNvPr>
          <p:cNvPicPr>
            <a:picLocks noChangeAspect="1"/>
          </p:cNvPicPr>
          <p:nvPr/>
        </p:nvPicPr>
        <p:blipFill rotWithShape="1">
          <a:blip r:embed="rId2"/>
          <a:srcRect l="68276" b="29039"/>
          <a:stretch/>
        </p:blipFill>
        <p:spPr>
          <a:xfrm>
            <a:off x="4390674" y="1229827"/>
            <a:ext cx="3791651" cy="3151873"/>
          </a:xfrm>
          <a:prstGeom prst="rect">
            <a:avLst/>
          </a:prstGeom>
        </p:spPr>
      </p:pic>
      <p:sp>
        <p:nvSpPr>
          <p:cNvPr id="12" name="Rectangle 11">
            <a:extLst>
              <a:ext uri="{FF2B5EF4-FFF2-40B4-BE49-F238E27FC236}">
                <a16:creationId xmlns:a16="http://schemas.microsoft.com/office/drawing/2014/main" id="{71868CA5-EB12-185C-6C39-48B8E49BD18F}"/>
              </a:ext>
            </a:extLst>
          </p:cNvPr>
          <p:cNvSpPr/>
          <p:nvPr/>
        </p:nvSpPr>
        <p:spPr>
          <a:xfrm>
            <a:off x="241300" y="1304624"/>
            <a:ext cx="431800" cy="43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188376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C229EBA-EA80-331A-EA82-0DB29D399958}"/>
              </a:ext>
            </a:extLst>
          </p:cNvPr>
          <p:cNvPicPr>
            <a:picLocks noChangeAspect="1"/>
          </p:cNvPicPr>
          <p:nvPr/>
        </p:nvPicPr>
        <p:blipFill rotWithShape="1">
          <a:blip r:embed="rId2"/>
          <a:srcRect l="36659" r="34439" b="29039"/>
          <a:stretch/>
        </p:blipFill>
        <p:spPr>
          <a:xfrm>
            <a:off x="8356600" y="1304624"/>
            <a:ext cx="3454400" cy="3151873"/>
          </a:xfrm>
          <a:prstGeom prst="rect">
            <a:avLst/>
          </a:prstGeom>
        </p:spPr>
      </p:pic>
      <p:sp>
        <p:nvSpPr>
          <p:cNvPr id="2" name="Rectangle 1">
            <a:extLst>
              <a:ext uri="{FF2B5EF4-FFF2-40B4-BE49-F238E27FC236}">
                <a16:creationId xmlns:a16="http://schemas.microsoft.com/office/drawing/2014/main" id="{5B89368E-297E-930F-3968-FA0DF1CE2710}"/>
              </a:ext>
            </a:extLst>
          </p:cNvPr>
          <p:cNvSpPr/>
          <p:nvPr/>
        </p:nvSpPr>
        <p:spPr>
          <a:xfrm>
            <a:off x="241300" y="1304624"/>
            <a:ext cx="431800" cy="43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a:extLst>
              <a:ext uri="{FF2B5EF4-FFF2-40B4-BE49-F238E27FC236}">
                <a16:creationId xmlns:a16="http://schemas.microsoft.com/office/drawing/2014/main" id="{175C8A55-C347-B48A-A5E4-63C1C3191865}"/>
              </a:ext>
            </a:extLst>
          </p:cNvPr>
          <p:cNvPicPr>
            <a:picLocks noChangeAspect="1"/>
          </p:cNvPicPr>
          <p:nvPr/>
        </p:nvPicPr>
        <p:blipFill rotWithShape="1">
          <a:blip r:embed="rId2"/>
          <a:srcRect r="34000" b="29039"/>
          <a:stretch/>
        </p:blipFill>
        <p:spPr>
          <a:xfrm>
            <a:off x="119949" y="1304624"/>
            <a:ext cx="7888336" cy="3151873"/>
          </a:xfrm>
          <a:prstGeom prst="rect">
            <a:avLst/>
          </a:prstGeom>
        </p:spPr>
      </p:pic>
      <p:pic>
        <p:nvPicPr>
          <p:cNvPr id="4" name="Picture 3">
            <a:extLst>
              <a:ext uri="{FF2B5EF4-FFF2-40B4-BE49-F238E27FC236}">
                <a16:creationId xmlns:a16="http://schemas.microsoft.com/office/drawing/2014/main" id="{78DF3E29-2FD7-F943-2E6A-1D2C8FE2992A}"/>
              </a:ext>
            </a:extLst>
          </p:cNvPr>
          <p:cNvPicPr>
            <a:picLocks noChangeAspect="1"/>
          </p:cNvPicPr>
          <p:nvPr/>
        </p:nvPicPr>
        <p:blipFill rotWithShape="1">
          <a:blip r:embed="rId2"/>
          <a:srcRect l="68276" b="29039"/>
          <a:stretch/>
        </p:blipFill>
        <p:spPr>
          <a:xfrm>
            <a:off x="4403374" y="1229827"/>
            <a:ext cx="3791651" cy="3151873"/>
          </a:xfrm>
          <a:prstGeom prst="rect">
            <a:avLst/>
          </a:prstGeom>
        </p:spPr>
      </p:pic>
      <p:sp>
        <p:nvSpPr>
          <p:cNvPr id="5" name="Rectangle 4">
            <a:extLst>
              <a:ext uri="{FF2B5EF4-FFF2-40B4-BE49-F238E27FC236}">
                <a16:creationId xmlns:a16="http://schemas.microsoft.com/office/drawing/2014/main" id="{362B2647-B694-21F1-1BD4-528291C31DAC}"/>
              </a:ext>
            </a:extLst>
          </p:cNvPr>
          <p:cNvSpPr/>
          <p:nvPr/>
        </p:nvSpPr>
        <p:spPr>
          <a:xfrm>
            <a:off x="393700" y="1457024"/>
            <a:ext cx="431800" cy="43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a:extLst>
              <a:ext uri="{FF2B5EF4-FFF2-40B4-BE49-F238E27FC236}">
                <a16:creationId xmlns:a16="http://schemas.microsoft.com/office/drawing/2014/main" id="{3EDEB284-EA91-C955-7D70-DF37634877FF}"/>
              </a:ext>
            </a:extLst>
          </p:cNvPr>
          <p:cNvSpPr/>
          <p:nvPr/>
        </p:nvSpPr>
        <p:spPr>
          <a:xfrm>
            <a:off x="3966159" y="1402748"/>
            <a:ext cx="431800" cy="43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7" name="Group 6">
            <a:extLst>
              <a:ext uri="{FF2B5EF4-FFF2-40B4-BE49-F238E27FC236}">
                <a16:creationId xmlns:a16="http://schemas.microsoft.com/office/drawing/2014/main" id="{CEDD60A8-69D0-AC58-D143-F489A9A462B9}"/>
              </a:ext>
            </a:extLst>
          </p:cNvPr>
          <p:cNvGrpSpPr/>
          <p:nvPr/>
        </p:nvGrpSpPr>
        <p:grpSpPr>
          <a:xfrm>
            <a:off x="1312236" y="0"/>
            <a:ext cx="9462170" cy="1200330"/>
            <a:chOff x="829340" y="2529995"/>
            <a:chExt cx="9462170" cy="1200330"/>
          </a:xfrm>
        </p:grpSpPr>
        <p:sp>
          <p:nvSpPr>
            <p:cNvPr id="8" name="TextBox 7">
              <a:extLst>
                <a:ext uri="{FF2B5EF4-FFF2-40B4-BE49-F238E27FC236}">
                  <a16:creationId xmlns:a16="http://schemas.microsoft.com/office/drawing/2014/main" id="{F663D41E-DE16-6DC8-E99A-D7C7EE64276A}"/>
                </a:ext>
              </a:extLst>
            </p:cNvPr>
            <p:cNvSpPr txBox="1"/>
            <p:nvPr/>
          </p:nvSpPr>
          <p:spPr>
            <a:xfrm>
              <a:off x="829340" y="2529996"/>
              <a:ext cx="2210157" cy="1200329"/>
            </a:xfrm>
            <a:prstGeom prst="rect">
              <a:avLst/>
            </a:prstGeom>
            <a:noFill/>
          </p:spPr>
          <p:txBody>
            <a:bodyPr wrap="none" rtlCol="0">
              <a:spAutoFit/>
            </a:bodyPr>
            <a:lstStyle/>
            <a:p>
              <a:pPr algn="ctr"/>
              <a:r>
                <a:rPr lang="en-AU" sz="3600" dirty="0"/>
                <a:t>Population</a:t>
              </a:r>
            </a:p>
            <a:p>
              <a:pPr algn="ctr"/>
              <a:r>
                <a:rPr lang="en-AU" sz="3600" dirty="0"/>
                <a:t>dynamics</a:t>
              </a:r>
            </a:p>
          </p:txBody>
        </p:sp>
        <p:sp>
          <p:nvSpPr>
            <p:cNvPr id="10" name="TextBox 9">
              <a:extLst>
                <a:ext uri="{FF2B5EF4-FFF2-40B4-BE49-F238E27FC236}">
                  <a16:creationId xmlns:a16="http://schemas.microsoft.com/office/drawing/2014/main" id="{A1B3BE8D-115C-7264-734F-15AA3D51E5CA}"/>
                </a:ext>
              </a:extLst>
            </p:cNvPr>
            <p:cNvSpPr txBox="1"/>
            <p:nvPr/>
          </p:nvSpPr>
          <p:spPr>
            <a:xfrm>
              <a:off x="4183728" y="2529996"/>
              <a:ext cx="2574739" cy="1200329"/>
            </a:xfrm>
            <a:prstGeom prst="rect">
              <a:avLst/>
            </a:prstGeom>
            <a:noFill/>
          </p:spPr>
          <p:txBody>
            <a:bodyPr wrap="square" rtlCol="0">
              <a:spAutoFit/>
            </a:bodyPr>
            <a:lstStyle/>
            <a:p>
              <a:pPr algn="ctr"/>
              <a:r>
                <a:rPr lang="en-AU" sz="3600" dirty="0"/>
                <a:t>Space (&amp;   dispersal)</a:t>
              </a:r>
            </a:p>
          </p:txBody>
        </p:sp>
        <p:sp>
          <p:nvSpPr>
            <p:cNvPr id="11" name="TextBox 10">
              <a:extLst>
                <a:ext uri="{FF2B5EF4-FFF2-40B4-BE49-F238E27FC236}">
                  <a16:creationId xmlns:a16="http://schemas.microsoft.com/office/drawing/2014/main" id="{46C3D401-D4C0-6A34-34DE-BFC5F1FBEE1F}"/>
                </a:ext>
              </a:extLst>
            </p:cNvPr>
            <p:cNvSpPr txBox="1"/>
            <p:nvPr/>
          </p:nvSpPr>
          <p:spPr>
            <a:xfrm>
              <a:off x="7889998" y="2529995"/>
              <a:ext cx="2401512" cy="1200329"/>
            </a:xfrm>
            <a:prstGeom prst="rect">
              <a:avLst/>
            </a:prstGeom>
            <a:noFill/>
          </p:spPr>
          <p:txBody>
            <a:bodyPr wrap="square" rtlCol="0">
              <a:spAutoFit/>
            </a:bodyPr>
            <a:lstStyle/>
            <a:p>
              <a:pPr algn="ctr"/>
              <a:r>
                <a:rPr lang="en-AU" sz="3600" dirty="0"/>
                <a:t>Biotic interactions</a:t>
              </a:r>
            </a:p>
          </p:txBody>
        </p:sp>
        <p:sp>
          <p:nvSpPr>
            <p:cNvPr id="12" name="TextBox 11">
              <a:extLst>
                <a:ext uri="{FF2B5EF4-FFF2-40B4-BE49-F238E27FC236}">
                  <a16:creationId xmlns:a16="http://schemas.microsoft.com/office/drawing/2014/main" id="{DB131000-56D5-F629-9C93-57995FA4A6BF}"/>
                </a:ext>
              </a:extLst>
            </p:cNvPr>
            <p:cNvSpPr txBox="1"/>
            <p:nvPr/>
          </p:nvSpPr>
          <p:spPr>
            <a:xfrm>
              <a:off x="6996077" y="2668494"/>
              <a:ext cx="529312" cy="923330"/>
            </a:xfrm>
            <a:prstGeom prst="rect">
              <a:avLst/>
            </a:prstGeom>
            <a:noFill/>
          </p:spPr>
          <p:txBody>
            <a:bodyPr wrap="none" rtlCol="0">
              <a:spAutoFit/>
            </a:bodyPr>
            <a:lstStyle/>
            <a:p>
              <a:r>
                <a:rPr lang="en-AU" sz="5400" dirty="0"/>
                <a:t>+</a:t>
              </a:r>
            </a:p>
          </p:txBody>
        </p:sp>
        <p:sp>
          <p:nvSpPr>
            <p:cNvPr id="13" name="TextBox 12">
              <a:extLst>
                <a:ext uri="{FF2B5EF4-FFF2-40B4-BE49-F238E27FC236}">
                  <a16:creationId xmlns:a16="http://schemas.microsoft.com/office/drawing/2014/main" id="{316E6109-B6FC-9319-AD40-84393689C1A5}"/>
                </a:ext>
              </a:extLst>
            </p:cNvPr>
            <p:cNvSpPr txBox="1"/>
            <p:nvPr/>
          </p:nvSpPr>
          <p:spPr>
            <a:xfrm>
              <a:off x="3280263" y="2668494"/>
              <a:ext cx="686406" cy="923330"/>
            </a:xfrm>
            <a:prstGeom prst="rect">
              <a:avLst/>
            </a:prstGeom>
            <a:noFill/>
          </p:spPr>
          <p:txBody>
            <a:bodyPr wrap="none" rtlCol="0">
              <a:spAutoFit/>
            </a:bodyPr>
            <a:lstStyle/>
            <a:p>
              <a:r>
                <a:rPr lang="en-AU" sz="5400" dirty="0"/>
                <a:t> +</a:t>
              </a:r>
            </a:p>
          </p:txBody>
        </p:sp>
      </p:grpSp>
    </p:spTree>
    <p:extLst>
      <p:ext uri="{BB962C8B-B14F-4D97-AF65-F5344CB8AC3E}">
        <p14:creationId xmlns:p14="http://schemas.microsoft.com/office/powerpoint/2010/main" val="2950256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ACA675A-5475-3B0B-35F2-DBB8ED0E383C}"/>
              </a:ext>
            </a:extLst>
          </p:cNvPr>
          <p:cNvPicPr>
            <a:picLocks noChangeAspect="1"/>
          </p:cNvPicPr>
          <p:nvPr/>
        </p:nvPicPr>
        <p:blipFill>
          <a:blip r:embed="rId2"/>
          <a:stretch>
            <a:fillRect/>
          </a:stretch>
        </p:blipFill>
        <p:spPr>
          <a:xfrm>
            <a:off x="2209800" y="487446"/>
            <a:ext cx="7772400" cy="5883108"/>
          </a:xfrm>
          <a:prstGeom prst="rect">
            <a:avLst/>
          </a:prstGeom>
        </p:spPr>
      </p:pic>
    </p:spTree>
    <p:extLst>
      <p:ext uri="{BB962C8B-B14F-4D97-AF65-F5344CB8AC3E}">
        <p14:creationId xmlns:p14="http://schemas.microsoft.com/office/powerpoint/2010/main" val="2750383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BEB2D3C-560C-9E42-843B-DE13873304D1}"/>
              </a:ext>
            </a:extLst>
          </p:cNvPr>
          <p:cNvSpPr txBox="1"/>
          <p:nvPr/>
        </p:nvSpPr>
        <p:spPr>
          <a:xfrm>
            <a:off x="8836530" y="6411432"/>
            <a:ext cx="3060774" cy="369332"/>
          </a:xfrm>
          <a:prstGeom prst="rect">
            <a:avLst/>
          </a:prstGeom>
          <a:noFill/>
        </p:spPr>
        <p:txBody>
          <a:bodyPr wrap="none" rtlCol="0">
            <a:spAutoFit/>
          </a:bodyPr>
          <a:lstStyle/>
          <a:p>
            <a:r>
              <a:rPr lang="en-AU" dirty="0"/>
              <a:t>Thompson </a:t>
            </a:r>
            <a:r>
              <a:rPr lang="en-AU" i="1" dirty="0"/>
              <a:t>et al. </a:t>
            </a:r>
            <a:r>
              <a:rPr lang="en-AU" dirty="0"/>
              <a:t>2020 </a:t>
            </a:r>
            <a:r>
              <a:rPr lang="en-AU" i="1" dirty="0" err="1"/>
              <a:t>Ecol</a:t>
            </a:r>
            <a:r>
              <a:rPr lang="en-AU" i="1" dirty="0"/>
              <a:t> Lett</a:t>
            </a:r>
          </a:p>
        </p:txBody>
      </p:sp>
      <p:pic>
        <p:nvPicPr>
          <p:cNvPr id="6" name="Picture 5">
            <a:extLst>
              <a:ext uri="{FF2B5EF4-FFF2-40B4-BE49-F238E27FC236}">
                <a16:creationId xmlns:a16="http://schemas.microsoft.com/office/drawing/2014/main" id="{8BD33FD1-3AE9-01FF-BF77-B86B8AC21E0B}"/>
              </a:ext>
            </a:extLst>
          </p:cNvPr>
          <p:cNvPicPr>
            <a:picLocks noChangeAspect="1"/>
          </p:cNvPicPr>
          <p:nvPr/>
        </p:nvPicPr>
        <p:blipFill rotWithShape="1">
          <a:blip r:embed="rId2"/>
          <a:srcRect l="19925" r="24613"/>
          <a:stretch/>
        </p:blipFill>
        <p:spPr>
          <a:xfrm>
            <a:off x="2452991" y="282102"/>
            <a:ext cx="7286018" cy="1166509"/>
          </a:xfrm>
          <a:prstGeom prst="rect">
            <a:avLst/>
          </a:prstGeom>
        </p:spPr>
      </p:pic>
    </p:spTree>
    <p:extLst>
      <p:ext uri="{BB962C8B-B14F-4D97-AF65-F5344CB8AC3E}">
        <p14:creationId xmlns:p14="http://schemas.microsoft.com/office/powerpoint/2010/main" val="1977379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BEB2D3C-560C-9E42-843B-DE13873304D1}"/>
              </a:ext>
            </a:extLst>
          </p:cNvPr>
          <p:cNvSpPr txBox="1"/>
          <p:nvPr/>
        </p:nvSpPr>
        <p:spPr>
          <a:xfrm>
            <a:off x="8836530" y="6411432"/>
            <a:ext cx="3060774" cy="369332"/>
          </a:xfrm>
          <a:prstGeom prst="rect">
            <a:avLst/>
          </a:prstGeom>
          <a:noFill/>
        </p:spPr>
        <p:txBody>
          <a:bodyPr wrap="none" rtlCol="0">
            <a:spAutoFit/>
          </a:bodyPr>
          <a:lstStyle/>
          <a:p>
            <a:r>
              <a:rPr lang="en-AU" dirty="0"/>
              <a:t>Thompson </a:t>
            </a:r>
            <a:r>
              <a:rPr lang="en-AU" i="1" dirty="0"/>
              <a:t>et al. </a:t>
            </a:r>
            <a:r>
              <a:rPr lang="en-AU" dirty="0"/>
              <a:t>2020 </a:t>
            </a:r>
            <a:r>
              <a:rPr lang="en-AU" i="1" dirty="0" err="1"/>
              <a:t>Ecol</a:t>
            </a:r>
            <a:r>
              <a:rPr lang="en-AU" i="1" dirty="0"/>
              <a:t> Lett</a:t>
            </a:r>
          </a:p>
        </p:txBody>
      </p:sp>
      <p:pic>
        <p:nvPicPr>
          <p:cNvPr id="6" name="Picture 5">
            <a:extLst>
              <a:ext uri="{FF2B5EF4-FFF2-40B4-BE49-F238E27FC236}">
                <a16:creationId xmlns:a16="http://schemas.microsoft.com/office/drawing/2014/main" id="{63DDDFFC-0996-0FD5-3013-DCE24883DAC8}"/>
              </a:ext>
            </a:extLst>
          </p:cNvPr>
          <p:cNvPicPr>
            <a:picLocks noChangeAspect="1"/>
          </p:cNvPicPr>
          <p:nvPr/>
        </p:nvPicPr>
        <p:blipFill rotWithShape="1">
          <a:blip r:embed="rId2"/>
          <a:srcRect l="29120" r="34510"/>
          <a:stretch/>
        </p:blipFill>
        <p:spPr>
          <a:xfrm>
            <a:off x="2711793" y="116732"/>
            <a:ext cx="4963330" cy="2161027"/>
          </a:xfrm>
          <a:prstGeom prst="rect">
            <a:avLst/>
          </a:prstGeom>
        </p:spPr>
      </p:pic>
    </p:spTree>
    <p:extLst>
      <p:ext uri="{BB962C8B-B14F-4D97-AF65-F5344CB8AC3E}">
        <p14:creationId xmlns:p14="http://schemas.microsoft.com/office/powerpoint/2010/main" val="3381081189"/>
      </p:ext>
    </p:extLst>
  </p:cSld>
  <p:clrMapOvr>
    <a:masterClrMapping/>
  </p:clrMapOvr>
</p:sld>
</file>

<file path=ppt/theme/theme1.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353</TotalTime>
  <Words>788</Words>
  <Application>Microsoft Macintosh PowerPoint</Application>
  <PresentationFormat>Widescreen</PresentationFormat>
  <Paragraphs>86</Paragraphs>
  <Slides>22</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 2013 - 2022</vt:lpstr>
      <vt:lpstr>Process-based models III</vt:lpstr>
      <vt:lpstr>PowerPoint Presentation</vt:lpstr>
      <vt:lpstr>Biotic interactions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Computer exercises</vt:lpstr>
      <vt:lpstr>PowerPoint Presentation</vt:lpstr>
      <vt:lpstr>PowerPoint Presentation</vt:lpstr>
      <vt:lpstr>PowerPoint Presentation</vt:lpstr>
      <vt:lpstr>PowerPoint Presentation</vt:lpstr>
      <vt:lpstr>Revisit: Models and the Scientific Method</vt:lpstr>
      <vt:lpstr>Revisit: Models and the Scientific Method</vt:lpstr>
      <vt:lpstr>Example: neutrality vs selection in evolution</vt:lpstr>
      <vt:lpstr>Example: neutrality vs selection in evolution</vt:lpstr>
      <vt:lpstr>Example: neutrality vs selection in evolution</vt:lpstr>
      <vt:lpstr>Independent 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Process-based models II</dc:title>
  <dc:creator>Shane Blowes</dc:creator>
  <cp:lastModifiedBy>Shane Blowes</cp:lastModifiedBy>
  <cp:revision>8</cp:revision>
  <dcterms:created xsi:type="dcterms:W3CDTF">2023-01-09T10:25:06Z</dcterms:created>
  <dcterms:modified xsi:type="dcterms:W3CDTF">2024-01-10T08:19:20Z</dcterms:modified>
</cp:coreProperties>
</file>

<file path=docProps/thumbnail.jpeg>
</file>